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98" r:id="rId2"/>
    <p:sldId id="257" r:id="rId3"/>
    <p:sldId id="261" r:id="rId4"/>
    <p:sldId id="300" r:id="rId5"/>
    <p:sldId id="299" r:id="rId6"/>
    <p:sldId id="285" r:id="rId7"/>
    <p:sldId id="265" r:id="rId8"/>
    <p:sldId id="296" r:id="rId9"/>
    <p:sldId id="290" r:id="rId10"/>
    <p:sldId id="268" r:id="rId11"/>
  </p:sldIdLst>
  <p:sldSz cx="9144000" cy="5143500" type="screen16x9"/>
  <p:notesSz cx="6858000" cy="9144000"/>
  <p:embeddedFontLst>
    <p:embeddedFont>
      <p:font typeface="Permanent Marker" panose="020B0604020202020204" charset="0"/>
      <p:regular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B70536-D3EE-448C-9629-2038D408D480}">
  <a:tblStyle styleId="{FCB70536-D3EE-448C-9629-2038D408D4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586F6-1E85-4548-B003-9100F87C6351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49089A-D8A6-40CA-BD06-E63429B014FC}">
      <dgm:prSet phldrT="[Text]"/>
      <dgm:spPr/>
      <dgm:t>
        <a:bodyPr/>
        <a:lstStyle/>
        <a:p>
          <a:r>
            <a:rPr lang="en-US" dirty="0"/>
            <a:t>Learning Intent</a:t>
          </a:r>
        </a:p>
      </dgm:t>
    </dgm:pt>
    <dgm:pt modelId="{A885141D-FF79-42E0-97C3-5C36D79B93D4}" type="parTrans" cxnId="{E88D8881-1A34-4D4C-B6DC-29C2C9797142}">
      <dgm:prSet/>
      <dgm:spPr/>
      <dgm:t>
        <a:bodyPr/>
        <a:lstStyle/>
        <a:p>
          <a:endParaRPr lang="en-US"/>
        </a:p>
      </dgm:t>
    </dgm:pt>
    <dgm:pt modelId="{4DE48251-474C-4E79-8DA6-ED98F79A2A0D}" type="sibTrans" cxnId="{E88D8881-1A34-4D4C-B6DC-29C2C9797142}">
      <dgm:prSet/>
      <dgm:spPr/>
      <dgm:t>
        <a:bodyPr/>
        <a:lstStyle/>
        <a:p>
          <a:endParaRPr lang="en-US"/>
        </a:p>
      </dgm:t>
    </dgm:pt>
    <dgm:pt modelId="{59E1809C-B4A5-477B-8B8F-C932E79AB8D4}">
      <dgm:prSet phldrT="[Text]"/>
      <dgm:spPr/>
      <dgm:t>
        <a:bodyPr/>
        <a:lstStyle/>
        <a:p>
          <a:r>
            <a:rPr lang="en-AU" dirty="0">
              <a:latin typeface="Arial" panose="020B0604020202020204" pitchFamily="34" charset="0"/>
              <a:cs typeface="Arial" panose="020B0604020202020204" pitchFamily="34" charset="0"/>
            </a:rPr>
            <a:t>Students will understand the importance of looking out for others </a:t>
          </a:r>
          <a:endParaRPr lang="en-US" dirty="0"/>
        </a:p>
      </dgm:t>
    </dgm:pt>
    <dgm:pt modelId="{68F0E4C9-4A9B-4E9B-8A75-389B67DEC96F}" type="parTrans" cxnId="{84E65030-14D0-451E-828B-4781629801A2}">
      <dgm:prSet/>
      <dgm:spPr/>
      <dgm:t>
        <a:bodyPr/>
        <a:lstStyle/>
        <a:p>
          <a:endParaRPr lang="en-US"/>
        </a:p>
      </dgm:t>
    </dgm:pt>
    <dgm:pt modelId="{11E6CEFB-38F5-43EE-A635-71F8F74919AB}" type="sibTrans" cxnId="{84E65030-14D0-451E-828B-4781629801A2}">
      <dgm:prSet/>
      <dgm:spPr/>
      <dgm:t>
        <a:bodyPr/>
        <a:lstStyle/>
        <a:p>
          <a:endParaRPr lang="en-US"/>
        </a:p>
      </dgm:t>
    </dgm:pt>
    <dgm:pt modelId="{A052821D-4F9F-4820-B08D-70ED7D56B355}">
      <dgm:prSet phldrT="[Text]"/>
      <dgm:spPr/>
      <dgm:t>
        <a:bodyPr/>
        <a:lstStyle/>
        <a:p>
          <a:r>
            <a:rPr lang="en-US" dirty="0"/>
            <a:t>Success Criteria</a:t>
          </a:r>
        </a:p>
      </dgm:t>
    </dgm:pt>
    <dgm:pt modelId="{6C53E6BE-E829-4D7E-BE97-1D7EC5D945EE}" type="parTrans" cxnId="{FA12F6E7-1085-4ECE-A267-955340754713}">
      <dgm:prSet/>
      <dgm:spPr/>
      <dgm:t>
        <a:bodyPr/>
        <a:lstStyle/>
        <a:p>
          <a:endParaRPr lang="en-US"/>
        </a:p>
      </dgm:t>
    </dgm:pt>
    <dgm:pt modelId="{58290BF0-EEB0-482E-B827-16B24F38CF92}" type="sibTrans" cxnId="{FA12F6E7-1085-4ECE-A267-955340754713}">
      <dgm:prSet/>
      <dgm:spPr/>
      <dgm:t>
        <a:bodyPr/>
        <a:lstStyle/>
        <a:p>
          <a:endParaRPr lang="en-US"/>
        </a:p>
      </dgm:t>
    </dgm:pt>
    <dgm:pt modelId="{F039B2CA-A4B1-4569-B522-6159EB72A7E7}">
      <dgm:prSet phldrT="[Text]"/>
      <dgm:spPr/>
      <dgm:t>
        <a:bodyPr/>
        <a:lstStyle/>
        <a:p>
          <a:r>
            <a:rPr lang="en-US" dirty="0"/>
            <a:t>Identify how bystander behavior can have a negative impact</a:t>
          </a:r>
        </a:p>
      </dgm:t>
    </dgm:pt>
    <dgm:pt modelId="{8F59DBC6-F285-46F5-AE0A-549098C629AC}" type="parTrans" cxnId="{076041FA-A182-48B3-AF98-F32BFE1D5182}">
      <dgm:prSet/>
      <dgm:spPr/>
      <dgm:t>
        <a:bodyPr/>
        <a:lstStyle/>
        <a:p>
          <a:endParaRPr lang="en-US"/>
        </a:p>
      </dgm:t>
    </dgm:pt>
    <dgm:pt modelId="{02A2C49F-9DF5-47E2-B3A8-F6E0EE4570CD}" type="sibTrans" cxnId="{076041FA-A182-48B3-AF98-F32BFE1D5182}">
      <dgm:prSet/>
      <dgm:spPr/>
      <dgm:t>
        <a:bodyPr/>
        <a:lstStyle/>
        <a:p>
          <a:endParaRPr lang="en-US"/>
        </a:p>
      </dgm:t>
    </dgm:pt>
    <dgm:pt modelId="{F4B05D86-9AD6-4FCD-966D-1B81C902A338}">
      <dgm:prSet phldrT="[Text]"/>
      <dgm:spPr/>
      <dgm:t>
        <a:bodyPr/>
        <a:lstStyle/>
        <a:p>
          <a:r>
            <a:rPr lang="en-US" dirty="0" err="1"/>
            <a:t>Specialised</a:t>
          </a:r>
          <a:r>
            <a:rPr lang="en-US" dirty="0"/>
            <a:t> Vocabulary</a:t>
          </a:r>
        </a:p>
      </dgm:t>
    </dgm:pt>
    <dgm:pt modelId="{0F2ACBED-4273-4137-B333-5A35DE0C1824}" type="parTrans" cxnId="{019747FC-F21B-4FA8-A2CB-B073AE717070}">
      <dgm:prSet/>
      <dgm:spPr/>
      <dgm:t>
        <a:bodyPr/>
        <a:lstStyle/>
        <a:p>
          <a:endParaRPr lang="en-US"/>
        </a:p>
      </dgm:t>
    </dgm:pt>
    <dgm:pt modelId="{D208E5CC-A8C6-4D5E-BF7C-F1CE761E2D18}" type="sibTrans" cxnId="{019747FC-F21B-4FA8-A2CB-B073AE717070}">
      <dgm:prSet/>
      <dgm:spPr/>
      <dgm:t>
        <a:bodyPr/>
        <a:lstStyle/>
        <a:p>
          <a:endParaRPr lang="en-US"/>
        </a:p>
      </dgm:t>
    </dgm:pt>
    <dgm:pt modelId="{E60C8769-1AD6-4AEE-9B44-6944586F2BDC}">
      <dgm:prSet phldrT="[Text]"/>
      <dgm:spPr/>
      <dgm:t>
        <a:bodyPr/>
        <a:lstStyle/>
        <a:p>
          <a:r>
            <a:rPr lang="en-AU" dirty="0">
              <a:latin typeface="Arial" panose="020B0604020202020204" pitchFamily="34" charset="0"/>
              <a:cs typeface="Arial" panose="020B0604020202020204" pitchFamily="34" charset="0"/>
            </a:rPr>
            <a:t>Polite, safe, bystander</a:t>
          </a:r>
          <a:endParaRPr lang="en-US" dirty="0"/>
        </a:p>
      </dgm:t>
    </dgm:pt>
    <dgm:pt modelId="{EDBEDC48-B55C-4ACB-BE1F-7AACEC6F0C6F}" type="parTrans" cxnId="{B7A54C7E-9776-4D6A-93EF-B3FEB5E6B0B5}">
      <dgm:prSet/>
      <dgm:spPr/>
      <dgm:t>
        <a:bodyPr/>
        <a:lstStyle/>
        <a:p>
          <a:endParaRPr lang="en-US"/>
        </a:p>
      </dgm:t>
    </dgm:pt>
    <dgm:pt modelId="{09C3D1A8-E9EC-4289-95E3-1FBAEA6BA770}" type="sibTrans" cxnId="{B7A54C7E-9776-4D6A-93EF-B3FEB5E6B0B5}">
      <dgm:prSet/>
      <dgm:spPr/>
      <dgm:t>
        <a:bodyPr/>
        <a:lstStyle/>
        <a:p>
          <a:endParaRPr lang="en-US"/>
        </a:p>
      </dgm:t>
    </dgm:pt>
    <dgm:pt modelId="{9DE97BBA-EA58-4D86-B6D4-7B352CA8FB71}" type="pres">
      <dgm:prSet presAssocID="{EB8586F6-1E85-4548-B003-9100F87C635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371C1A7-0135-4A59-AA8A-BE7168D25E3F}" type="pres">
      <dgm:prSet presAssocID="{F049089A-D8A6-40CA-BD06-E63429B014FC}" presName="composite" presStyleCnt="0"/>
      <dgm:spPr/>
    </dgm:pt>
    <dgm:pt modelId="{AEF91810-974A-43BA-967C-FA8911A14A09}" type="pres">
      <dgm:prSet presAssocID="{F049089A-D8A6-40CA-BD06-E63429B014FC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B7616A3-5331-4F04-A8DB-4FFB3EF0F4C7}" type="pres">
      <dgm:prSet presAssocID="{F049089A-D8A6-40CA-BD06-E63429B014FC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FCECDAED-D948-4AE6-B1B0-7A0A718C45A5}" type="pres">
      <dgm:prSet presAssocID="{F049089A-D8A6-40CA-BD06-E63429B014FC}" presName="Accent" presStyleLbl="parChTrans1D1" presStyleIdx="0" presStyleCnt="3"/>
      <dgm:spPr/>
    </dgm:pt>
    <dgm:pt modelId="{25AA77D6-4F27-4A2A-A5F8-2419F34ED343}" type="pres">
      <dgm:prSet presAssocID="{4DE48251-474C-4E79-8DA6-ED98F79A2A0D}" presName="sibTrans" presStyleCnt="0"/>
      <dgm:spPr/>
    </dgm:pt>
    <dgm:pt modelId="{5CCB75EB-B464-4A68-85E7-5F5275DBB2E4}" type="pres">
      <dgm:prSet presAssocID="{A052821D-4F9F-4820-B08D-70ED7D56B355}" presName="composite" presStyleCnt="0"/>
      <dgm:spPr/>
    </dgm:pt>
    <dgm:pt modelId="{29613E67-D71B-4CD5-84DA-A36BF4A9A6FF}" type="pres">
      <dgm:prSet presAssocID="{A052821D-4F9F-4820-B08D-70ED7D56B355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CED5F71-3940-4E64-8317-6F4DDF653ED5}" type="pres">
      <dgm:prSet presAssocID="{A052821D-4F9F-4820-B08D-70ED7D56B355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3844D1EC-2EDD-43C6-AA28-DC75F3441238}" type="pres">
      <dgm:prSet presAssocID="{A052821D-4F9F-4820-B08D-70ED7D56B355}" presName="Accent" presStyleLbl="parChTrans1D1" presStyleIdx="1" presStyleCnt="3"/>
      <dgm:spPr/>
    </dgm:pt>
    <dgm:pt modelId="{547DCE8A-127A-4656-BAD4-1A6611A483C4}" type="pres">
      <dgm:prSet presAssocID="{58290BF0-EEB0-482E-B827-16B24F38CF92}" presName="sibTrans" presStyleCnt="0"/>
      <dgm:spPr/>
    </dgm:pt>
    <dgm:pt modelId="{8C8ECD19-DC0F-4D33-89F2-738E916186D1}" type="pres">
      <dgm:prSet presAssocID="{F4B05D86-9AD6-4FCD-966D-1B81C902A338}" presName="composite" presStyleCnt="0"/>
      <dgm:spPr/>
    </dgm:pt>
    <dgm:pt modelId="{AF346CC1-AFA2-4BF1-AD5F-A71A738C6645}" type="pres">
      <dgm:prSet presAssocID="{F4B05D86-9AD6-4FCD-966D-1B81C902A338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7A632E3-4248-4DE4-857D-78A5CDFF3E9C}" type="pres">
      <dgm:prSet presAssocID="{F4B05D86-9AD6-4FCD-966D-1B81C902A338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42A97C02-9A21-424F-B9ED-BD8772556F8C}" type="pres">
      <dgm:prSet presAssocID="{F4B05D86-9AD6-4FCD-966D-1B81C902A338}" presName="Accent" presStyleLbl="parChTrans1D1" presStyleIdx="2" presStyleCnt="3"/>
      <dgm:spPr/>
    </dgm:pt>
  </dgm:ptLst>
  <dgm:cxnLst>
    <dgm:cxn modelId="{9BA62B00-4920-4E56-B177-B24F48426385}" type="presOf" srcId="{F049089A-D8A6-40CA-BD06-E63429B014FC}" destId="{DB7616A3-5331-4F04-A8DB-4FFB3EF0F4C7}" srcOrd="0" destOrd="0" presId="urn:microsoft.com/office/officeart/2011/layout/TabList"/>
    <dgm:cxn modelId="{84E65030-14D0-451E-828B-4781629801A2}" srcId="{F049089A-D8A6-40CA-BD06-E63429B014FC}" destId="{59E1809C-B4A5-477B-8B8F-C932E79AB8D4}" srcOrd="0" destOrd="0" parTransId="{68F0E4C9-4A9B-4E9B-8A75-389B67DEC96F}" sibTransId="{11E6CEFB-38F5-43EE-A635-71F8F74919AB}"/>
    <dgm:cxn modelId="{992C7850-DC0A-43B2-893B-0D78A53DCD56}" type="presOf" srcId="{F039B2CA-A4B1-4569-B522-6159EB72A7E7}" destId="{29613E67-D71B-4CD5-84DA-A36BF4A9A6FF}" srcOrd="0" destOrd="0" presId="urn:microsoft.com/office/officeart/2011/layout/TabList"/>
    <dgm:cxn modelId="{B7A54C7E-9776-4D6A-93EF-B3FEB5E6B0B5}" srcId="{F4B05D86-9AD6-4FCD-966D-1B81C902A338}" destId="{E60C8769-1AD6-4AEE-9B44-6944586F2BDC}" srcOrd="0" destOrd="0" parTransId="{EDBEDC48-B55C-4ACB-BE1F-7AACEC6F0C6F}" sibTransId="{09C3D1A8-E9EC-4289-95E3-1FBAEA6BA770}"/>
    <dgm:cxn modelId="{E88D8881-1A34-4D4C-B6DC-29C2C9797142}" srcId="{EB8586F6-1E85-4548-B003-9100F87C6351}" destId="{F049089A-D8A6-40CA-BD06-E63429B014FC}" srcOrd="0" destOrd="0" parTransId="{A885141D-FF79-42E0-97C3-5C36D79B93D4}" sibTransId="{4DE48251-474C-4E79-8DA6-ED98F79A2A0D}"/>
    <dgm:cxn modelId="{3E58868B-FE90-4DD6-B584-75BD745BEA4C}" type="presOf" srcId="{F4B05D86-9AD6-4FCD-966D-1B81C902A338}" destId="{E7A632E3-4248-4DE4-857D-78A5CDFF3E9C}" srcOrd="0" destOrd="0" presId="urn:microsoft.com/office/officeart/2011/layout/TabList"/>
    <dgm:cxn modelId="{AAA9318C-06BF-4B81-A8B2-E28FD77A8F32}" type="presOf" srcId="{59E1809C-B4A5-477B-8B8F-C932E79AB8D4}" destId="{AEF91810-974A-43BA-967C-FA8911A14A09}" srcOrd="0" destOrd="0" presId="urn:microsoft.com/office/officeart/2011/layout/TabList"/>
    <dgm:cxn modelId="{182AFCA7-D1AA-4A56-804A-B1C94F6833EC}" type="presOf" srcId="{A052821D-4F9F-4820-B08D-70ED7D56B355}" destId="{4CED5F71-3940-4E64-8317-6F4DDF653ED5}" srcOrd="0" destOrd="0" presId="urn:microsoft.com/office/officeart/2011/layout/TabList"/>
    <dgm:cxn modelId="{51A5D5D5-FB2E-40E6-8626-23A8288A31F7}" type="presOf" srcId="{E60C8769-1AD6-4AEE-9B44-6944586F2BDC}" destId="{AF346CC1-AFA2-4BF1-AD5F-A71A738C6645}" srcOrd="0" destOrd="0" presId="urn:microsoft.com/office/officeart/2011/layout/TabList"/>
    <dgm:cxn modelId="{FA12F6E7-1085-4ECE-A267-955340754713}" srcId="{EB8586F6-1E85-4548-B003-9100F87C6351}" destId="{A052821D-4F9F-4820-B08D-70ED7D56B355}" srcOrd="1" destOrd="0" parTransId="{6C53E6BE-E829-4D7E-BE97-1D7EC5D945EE}" sibTransId="{58290BF0-EEB0-482E-B827-16B24F38CF92}"/>
    <dgm:cxn modelId="{7030CBED-34C9-4282-8244-7BD06A13CFED}" type="presOf" srcId="{EB8586F6-1E85-4548-B003-9100F87C6351}" destId="{9DE97BBA-EA58-4D86-B6D4-7B352CA8FB71}" srcOrd="0" destOrd="0" presId="urn:microsoft.com/office/officeart/2011/layout/TabList"/>
    <dgm:cxn modelId="{076041FA-A182-48B3-AF98-F32BFE1D5182}" srcId="{A052821D-4F9F-4820-B08D-70ED7D56B355}" destId="{F039B2CA-A4B1-4569-B522-6159EB72A7E7}" srcOrd="0" destOrd="0" parTransId="{8F59DBC6-F285-46F5-AE0A-549098C629AC}" sibTransId="{02A2C49F-9DF5-47E2-B3A8-F6E0EE4570CD}"/>
    <dgm:cxn modelId="{019747FC-F21B-4FA8-A2CB-B073AE717070}" srcId="{EB8586F6-1E85-4548-B003-9100F87C6351}" destId="{F4B05D86-9AD6-4FCD-966D-1B81C902A338}" srcOrd="2" destOrd="0" parTransId="{0F2ACBED-4273-4137-B333-5A35DE0C1824}" sibTransId="{D208E5CC-A8C6-4D5E-BF7C-F1CE761E2D18}"/>
    <dgm:cxn modelId="{A41E757A-8593-4935-9F81-DA9717FA0858}" type="presParOf" srcId="{9DE97BBA-EA58-4D86-B6D4-7B352CA8FB71}" destId="{7371C1A7-0135-4A59-AA8A-BE7168D25E3F}" srcOrd="0" destOrd="0" presId="urn:microsoft.com/office/officeart/2011/layout/TabList"/>
    <dgm:cxn modelId="{DB3E7F2E-FAF9-4751-B056-943F58F834B3}" type="presParOf" srcId="{7371C1A7-0135-4A59-AA8A-BE7168D25E3F}" destId="{AEF91810-974A-43BA-967C-FA8911A14A09}" srcOrd="0" destOrd="0" presId="urn:microsoft.com/office/officeart/2011/layout/TabList"/>
    <dgm:cxn modelId="{87385376-3A58-4702-9A32-8DD75A739748}" type="presParOf" srcId="{7371C1A7-0135-4A59-AA8A-BE7168D25E3F}" destId="{DB7616A3-5331-4F04-A8DB-4FFB3EF0F4C7}" srcOrd="1" destOrd="0" presId="urn:microsoft.com/office/officeart/2011/layout/TabList"/>
    <dgm:cxn modelId="{5220FE53-5AF6-4664-A142-863D1E86ECC7}" type="presParOf" srcId="{7371C1A7-0135-4A59-AA8A-BE7168D25E3F}" destId="{FCECDAED-D948-4AE6-B1B0-7A0A718C45A5}" srcOrd="2" destOrd="0" presId="urn:microsoft.com/office/officeart/2011/layout/TabList"/>
    <dgm:cxn modelId="{D5CB23EE-D40A-4905-978D-4A24239335D8}" type="presParOf" srcId="{9DE97BBA-EA58-4D86-B6D4-7B352CA8FB71}" destId="{25AA77D6-4F27-4A2A-A5F8-2419F34ED343}" srcOrd="1" destOrd="0" presId="urn:microsoft.com/office/officeart/2011/layout/TabList"/>
    <dgm:cxn modelId="{45A3EBB3-EB10-4DE9-A1F8-143126488896}" type="presParOf" srcId="{9DE97BBA-EA58-4D86-B6D4-7B352CA8FB71}" destId="{5CCB75EB-B464-4A68-85E7-5F5275DBB2E4}" srcOrd="2" destOrd="0" presId="urn:microsoft.com/office/officeart/2011/layout/TabList"/>
    <dgm:cxn modelId="{4D6A1892-CF1A-4C97-9494-1B994E9319F3}" type="presParOf" srcId="{5CCB75EB-B464-4A68-85E7-5F5275DBB2E4}" destId="{29613E67-D71B-4CD5-84DA-A36BF4A9A6FF}" srcOrd="0" destOrd="0" presId="urn:microsoft.com/office/officeart/2011/layout/TabList"/>
    <dgm:cxn modelId="{782DACA3-4036-4D17-9C1A-E42E5A8DFC14}" type="presParOf" srcId="{5CCB75EB-B464-4A68-85E7-5F5275DBB2E4}" destId="{4CED5F71-3940-4E64-8317-6F4DDF653ED5}" srcOrd="1" destOrd="0" presId="urn:microsoft.com/office/officeart/2011/layout/TabList"/>
    <dgm:cxn modelId="{FDDE9905-91ED-4E32-86BD-4EBD989ABD2B}" type="presParOf" srcId="{5CCB75EB-B464-4A68-85E7-5F5275DBB2E4}" destId="{3844D1EC-2EDD-43C6-AA28-DC75F3441238}" srcOrd="2" destOrd="0" presId="urn:microsoft.com/office/officeart/2011/layout/TabList"/>
    <dgm:cxn modelId="{4A9AAFBF-2CC1-43A5-99A9-78C2081A2DD9}" type="presParOf" srcId="{9DE97BBA-EA58-4D86-B6D4-7B352CA8FB71}" destId="{547DCE8A-127A-4656-BAD4-1A6611A483C4}" srcOrd="3" destOrd="0" presId="urn:microsoft.com/office/officeart/2011/layout/TabList"/>
    <dgm:cxn modelId="{63229A6F-92A7-4A15-8059-4A9936B0FC8C}" type="presParOf" srcId="{9DE97BBA-EA58-4D86-B6D4-7B352CA8FB71}" destId="{8C8ECD19-DC0F-4D33-89F2-738E916186D1}" srcOrd="4" destOrd="0" presId="urn:microsoft.com/office/officeart/2011/layout/TabList"/>
    <dgm:cxn modelId="{22B8AB7D-01C4-4A8A-A954-5AF8C813DA79}" type="presParOf" srcId="{8C8ECD19-DC0F-4D33-89F2-738E916186D1}" destId="{AF346CC1-AFA2-4BF1-AD5F-A71A738C6645}" srcOrd="0" destOrd="0" presId="urn:microsoft.com/office/officeart/2011/layout/TabList"/>
    <dgm:cxn modelId="{25203F8E-DD84-4D9F-8402-E993E762B7CA}" type="presParOf" srcId="{8C8ECD19-DC0F-4D33-89F2-738E916186D1}" destId="{E7A632E3-4248-4DE4-857D-78A5CDFF3E9C}" srcOrd="1" destOrd="0" presId="urn:microsoft.com/office/officeart/2011/layout/TabList"/>
    <dgm:cxn modelId="{0F39440D-7FB6-410C-B3A6-DBA044BD4062}" type="presParOf" srcId="{8C8ECD19-DC0F-4D33-89F2-738E916186D1}" destId="{42A97C02-9A21-424F-B9ED-BD8772556F8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97C02-9A21-424F-B9ED-BD8772556F8C}">
      <dsp:nvSpPr>
        <dsp:cNvPr id="0" name=""/>
        <dsp:cNvSpPr/>
      </dsp:nvSpPr>
      <dsp:spPr>
        <a:xfrm>
          <a:off x="0" y="3347266"/>
          <a:ext cx="8113657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4D1EC-2EDD-43C6-AA28-DC75F3441238}">
      <dsp:nvSpPr>
        <dsp:cNvPr id="0" name=""/>
        <dsp:cNvSpPr/>
      </dsp:nvSpPr>
      <dsp:spPr>
        <a:xfrm>
          <a:off x="0" y="2213552"/>
          <a:ext cx="8113657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CDAED-D948-4AE6-B1B0-7A0A718C45A5}">
      <dsp:nvSpPr>
        <dsp:cNvPr id="0" name=""/>
        <dsp:cNvSpPr/>
      </dsp:nvSpPr>
      <dsp:spPr>
        <a:xfrm>
          <a:off x="0" y="1079839"/>
          <a:ext cx="8113657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91810-974A-43BA-967C-FA8911A14A09}">
      <dsp:nvSpPr>
        <dsp:cNvPr id="0" name=""/>
        <dsp:cNvSpPr/>
      </dsp:nvSpPr>
      <dsp:spPr>
        <a:xfrm>
          <a:off x="2109550" y="112"/>
          <a:ext cx="6004106" cy="1079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>
              <a:latin typeface="Arial" panose="020B0604020202020204" pitchFamily="34" charset="0"/>
              <a:cs typeface="Arial" panose="020B0604020202020204" pitchFamily="34" charset="0"/>
            </a:rPr>
            <a:t>Students will understand the importance of looking out for others </a:t>
          </a:r>
          <a:endParaRPr lang="en-US" sz="2900" kern="1200" dirty="0"/>
        </a:p>
      </dsp:txBody>
      <dsp:txXfrm>
        <a:off x="2109550" y="112"/>
        <a:ext cx="6004106" cy="1079726"/>
      </dsp:txXfrm>
    </dsp:sp>
    <dsp:sp modelId="{DB7616A3-5331-4F04-A8DB-4FFB3EF0F4C7}">
      <dsp:nvSpPr>
        <dsp:cNvPr id="0" name=""/>
        <dsp:cNvSpPr/>
      </dsp:nvSpPr>
      <dsp:spPr>
        <a:xfrm>
          <a:off x="0" y="112"/>
          <a:ext cx="2109550" cy="10797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Learning Intent</a:t>
          </a:r>
        </a:p>
      </dsp:txBody>
      <dsp:txXfrm>
        <a:off x="52717" y="52829"/>
        <a:ext cx="2004116" cy="1027009"/>
      </dsp:txXfrm>
    </dsp:sp>
    <dsp:sp modelId="{29613E67-D71B-4CD5-84DA-A36BF4A9A6FF}">
      <dsp:nvSpPr>
        <dsp:cNvPr id="0" name=""/>
        <dsp:cNvSpPr/>
      </dsp:nvSpPr>
      <dsp:spPr>
        <a:xfrm>
          <a:off x="2109550" y="1133826"/>
          <a:ext cx="6004106" cy="1079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Identify how bystander behavior can have a negative impact</a:t>
          </a:r>
        </a:p>
      </dsp:txBody>
      <dsp:txXfrm>
        <a:off x="2109550" y="1133826"/>
        <a:ext cx="6004106" cy="1079726"/>
      </dsp:txXfrm>
    </dsp:sp>
    <dsp:sp modelId="{4CED5F71-3940-4E64-8317-6F4DDF653ED5}">
      <dsp:nvSpPr>
        <dsp:cNvPr id="0" name=""/>
        <dsp:cNvSpPr/>
      </dsp:nvSpPr>
      <dsp:spPr>
        <a:xfrm>
          <a:off x="0" y="1133826"/>
          <a:ext cx="2109550" cy="10797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Success Criteria</a:t>
          </a:r>
        </a:p>
      </dsp:txBody>
      <dsp:txXfrm>
        <a:off x="52717" y="1186543"/>
        <a:ext cx="2004116" cy="1027009"/>
      </dsp:txXfrm>
    </dsp:sp>
    <dsp:sp modelId="{AF346CC1-AFA2-4BF1-AD5F-A71A738C6645}">
      <dsp:nvSpPr>
        <dsp:cNvPr id="0" name=""/>
        <dsp:cNvSpPr/>
      </dsp:nvSpPr>
      <dsp:spPr>
        <a:xfrm>
          <a:off x="2109550" y="2267539"/>
          <a:ext cx="6004106" cy="1079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>
              <a:latin typeface="Arial" panose="020B0604020202020204" pitchFamily="34" charset="0"/>
              <a:cs typeface="Arial" panose="020B0604020202020204" pitchFamily="34" charset="0"/>
            </a:rPr>
            <a:t>Polite, safe, bystander</a:t>
          </a:r>
          <a:endParaRPr lang="en-US" sz="2900" kern="1200" dirty="0"/>
        </a:p>
      </dsp:txBody>
      <dsp:txXfrm>
        <a:off x="2109550" y="2267539"/>
        <a:ext cx="6004106" cy="1079726"/>
      </dsp:txXfrm>
    </dsp:sp>
    <dsp:sp modelId="{E7A632E3-4248-4DE4-857D-78A5CDFF3E9C}">
      <dsp:nvSpPr>
        <dsp:cNvPr id="0" name=""/>
        <dsp:cNvSpPr/>
      </dsp:nvSpPr>
      <dsp:spPr>
        <a:xfrm>
          <a:off x="0" y="2267539"/>
          <a:ext cx="2109550" cy="1079726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Specialised</a:t>
          </a:r>
          <a:r>
            <a:rPr lang="en-US" sz="2900" kern="1200" dirty="0"/>
            <a:t> Vocabulary</a:t>
          </a:r>
        </a:p>
      </dsp:txBody>
      <dsp:txXfrm>
        <a:off x="52717" y="2320256"/>
        <a:ext cx="2004116" cy="1027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15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5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79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70680025_20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70680025_20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red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blue">
  <p:cSld name="TITLE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5" name="Google Shape;35;p9"/>
          <p:cNvSpPr txBox="1"/>
          <p:nvPr/>
        </p:nvSpPr>
        <p:spPr>
          <a:xfrm>
            <a:off x="3593400" y="99212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9" name="Google Shape;39;p10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804800" y="1200150"/>
            <a:ext cx="365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682201" y="1200150"/>
            <a:ext cx="3657000" cy="32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89275" y="1200150"/>
            <a:ext cx="26319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3256047" y="1200150"/>
            <a:ext cx="26319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6022819" y="1200150"/>
            <a:ext cx="26319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3300-64A2-4521-80FF-8613792A48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PBL POLITE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BB0EE-9F00-4DF6-A85B-22D2215E0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524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Review</a:t>
            </a:r>
            <a:endParaRPr sz="3600" dirty="0"/>
          </a:p>
        </p:txBody>
      </p:sp>
      <p:sp>
        <p:nvSpPr>
          <p:cNvPr id="2" name="Rectangle 1"/>
          <p:cNvSpPr/>
          <p:nvPr/>
        </p:nvSpPr>
        <p:spPr>
          <a:xfrm>
            <a:off x="705872" y="896273"/>
            <a:ext cx="7850458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AU" sz="2400" dirty="0">
                <a:latin typeface="Source Sans Pro" panose="020B0604020202020204" charset="0"/>
                <a:cs typeface="Arial" panose="020B0604020202020204" pitchFamily="34" charset="0"/>
              </a:rPr>
              <a:t>By being aware of bystander behaviour we can ensure we look out for others and contribute to a safe school environment </a:t>
            </a:r>
          </a:p>
          <a:p>
            <a:pPr algn="ctr"/>
            <a:endParaRPr lang="en-AU" sz="2400" dirty="0">
              <a:latin typeface="Source Sans Pro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452BC8-1967-4DBA-A8A5-C8C2B6AA8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2571750"/>
            <a:ext cx="3638550" cy="2305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/>
              <a:t>Week 5 and 6 Focus</a:t>
            </a:r>
            <a:endParaRPr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81052300"/>
              </p:ext>
            </p:extLst>
          </p:nvPr>
        </p:nvGraphicFramePr>
        <p:xfrm>
          <a:off x="346401" y="1241502"/>
          <a:ext cx="8113657" cy="3347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WHY?</a:t>
            </a:r>
            <a:endParaRPr sz="3600" dirty="0"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4780156" y="1208722"/>
            <a:ext cx="4007005" cy="35045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AU" sz="2800" b="1" u="sng" dirty="0">
                <a:latin typeface="Source Sans Pro" panose="020B0604020202020204" charset="0"/>
              </a:rPr>
              <a:t>Future Prep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-AU" sz="1100" dirty="0">
              <a:latin typeface="Source Sans Pro" panose="020B0604020202020204" charset="0"/>
            </a:endParaRPr>
          </a:p>
          <a:p>
            <a:pPr marL="76200" indent="0" algn="ctr">
              <a:buNone/>
            </a:pPr>
            <a:r>
              <a:rPr lang="en-AU" dirty="0">
                <a:latin typeface="Source Sans Pro" panose="020B0604020202020204" charset="0"/>
                <a:cs typeface="Arial" panose="020B0604020202020204" pitchFamily="34" charset="0"/>
              </a:rPr>
              <a:t>We need to understand the implications of our behaviour in order to avoid being guilty by association </a:t>
            </a:r>
          </a:p>
        </p:txBody>
      </p:sp>
      <p:sp>
        <p:nvSpPr>
          <p:cNvPr id="5" name="Google Shape;104;p22"/>
          <p:cNvSpPr txBox="1">
            <a:spLocks/>
          </p:cNvSpPr>
          <p:nvPr/>
        </p:nvSpPr>
        <p:spPr>
          <a:xfrm>
            <a:off x="371707" y="1208721"/>
            <a:ext cx="3855319" cy="35045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76200" indent="0" algn="ctr">
              <a:buNone/>
            </a:pPr>
            <a:r>
              <a:rPr lang="en-AU" sz="2800" b="1" u="sng" dirty="0"/>
              <a:t>Look out for others</a:t>
            </a:r>
          </a:p>
          <a:p>
            <a:pPr marL="76200" indent="0">
              <a:buNone/>
            </a:pPr>
            <a:endParaRPr lang="en-AU" sz="1100" dirty="0"/>
          </a:p>
          <a:p>
            <a:pPr marL="76200" indent="0" algn="ctr">
              <a:buNone/>
            </a:pPr>
            <a:r>
              <a:rPr lang="en-AU" dirty="0"/>
              <a:t>Irrational bystander behaviour amplifies the negative behaviour occurring </a:t>
            </a:r>
          </a:p>
          <a:p>
            <a:pPr marL="76200" indent="0">
              <a:buNone/>
            </a:pPr>
            <a:endParaRPr lang="en-AU" dirty="0"/>
          </a:p>
          <a:p>
            <a:pPr marL="76200" indent="0">
              <a:buNone/>
            </a:pPr>
            <a:r>
              <a:rPr lang="en-AU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24DB-094E-4CC3-A7B7-15F86F72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4" y="97693"/>
            <a:ext cx="10850530" cy="857400"/>
          </a:xfrm>
        </p:spPr>
        <p:txBody>
          <a:bodyPr/>
          <a:lstStyle/>
          <a:p>
            <a:r>
              <a:rPr lang="en-AU" sz="4000" dirty="0"/>
              <a:t>What is a bystander?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21199-C154-4B77-8E5A-35CE9C3A7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59" y="1320465"/>
            <a:ext cx="2663492" cy="3299400"/>
          </a:xfrm>
        </p:spPr>
        <p:txBody>
          <a:bodyPr/>
          <a:lstStyle/>
          <a:p>
            <a:r>
              <a:rPr lang="en-AU" sz="2400" dirty="0">
                <a:solidFill>
                  <a:srgbClr val="FFC000"/>
                </a:solidFill>
              </a:rPr>
              <a:t>Bystander:</a:t>
            </a:r>
          </a:p>
          <a:p>
            <a:pPr marL="114300" indent="0">
              <a:buNone/>
            </a:pPr>
            <a:r>
              <a:rPr lang="en-AU" sz="2400" dirty="0"/>
              <a:t> Someone who sees </a:t>
            </a:r>
            <a:r>
              <a:rPr lang="en-AU" sz="2400" b="1" dirty="0"/>
              <a:t>inappropriate behaviour</a:t>
            </a:r>
            <a:r>
              <a:rPr lang="en-AU" sz="2400" dirty="0"/>
              <a:t> happening to someone else</a:t>
            </a:r>
          </a:p>
          <a:p>
            <a:endParaRPr lang="en-AU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A619C-C0C8-4384-9DBB-AF0741ABD81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07130" y="1320465"/>
            <a:ext cx="2663491" cy="3299400"/>
          </a:xfrm>
        </p:spPr>
        <p:txBody>
          <a:bodyPr/>
          <a:lstStyle/>
          <a:p>
            <a:r>
              <a:rPr lang="en-AU" sz="2400" dirty="0">
                <a:solidFill>
                  <a:srgbClr val="00B050"/>
                </a:solidFill>
              </a:rPr>
              <a:t>Positive bystander:</a:t>
            </a:r>
          </a:p>
          <a:p>
            <a:pPr marL="114300" indent="0">
              <a:buNone/>
            </a:pPr>
            <a:r>
              <a:rPr lang="en-AU" sz="2400" dirty="0"/>
              <a:t>Someone who takes </a:t>
            </a:r>
            <a:r>
              <a:rPr lang="en-AU" sz="2400" b="1" dirty="0"/>
              <a:t>safe action </a:t>
            </a:r>
            <a:r>
              <a:rPr lang="en-AU" sz="2400" dirty="0"/>
              <a:t>to help the target of the behaviour</a:t>
            </a:r>
          </a:p>
          <a:p>
            <a:endParaRPr lang="en-AU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D5211-695F-473A-BAB8-69CEA4360AA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5570621" y="1320465"/>
            <a:ext cx="3573378" cy="3299400"/>
          </a:xfrm>
        </p:spPr>
        <p:txBody>
          <a:bodyPr/>
          <a:lstStyle/>
          <a:p>
            <a:r>
              <a:rPr lang="en-AU" sz="2400" dirty="0">
                <a:solidFill>
                  <a:srgbClr val="FF0000"/>
                </a:solidFill>
              </a:rPr>
              <a:t>Negative bystander:</a:t>
            </a:r>
          </a:p>
          <a:p>
            <a:pPr marL="114300" indent="0">
              <a:buNone/>
            </a:pPr>
            <a:r>
              <a:rPr lang="en-AU" sz="2400" dirty="0"/>
              <a:t>Some bystanders might also get involved in the </a:t>
            </a:r>
            <a:r>
              <a:rPr lang="en-AU" sz="2400" b="1" dirty="0"/>
              <a:t>inappropriate behaviour, </a:t>
            </a:r>
            <a:r>
              <a:rPr lang="en-AU" sz="2400" dirty="0"/>
              <a:t>for example, taking photos, sending texts, posting content on social media that show the behaviour</a:t>
            </a:r>
          </a:p>
          <a:p>
            <a:endParaRPr lang="en-AU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4A386-D5E5-4D18-BD26-FDF761FF33F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948734" y="4980167"/>
            <a:ext cx="723448" cy="2838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 smtClean="0"/>
              <a:t>4</a:t>
            </a:fld>
            <a:endParaRPr lang="en" sz="2000"/>
          </a:p>
        </p:txBody>
      </p:sp>
    </p:spTree>
    <p:extLst>
      <p:ext uri="{BB962C8B-B14F-4D97-AF65-F5344CB8AC3E}">
        <p14:creationId xmlns:p14="http://schemas.microsoft.com/office/powerpoint/2010/main" val="61188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0E6D-182C-4335-92CC-FE40F245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There is no king or queen without their subjects…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94B31-31E6-4D1C-8BFD-BE8380B9E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709" y="3834229"/>
            <a:ext cx="1593182" cy="116752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61223-31F9-4884-9461-ADF719287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09" y="654339"/>
            <a:ext cx="8913781" cy="3725700"/>
          </a:xfrm>
        </p:spPr>
        <p:txBody>
          <a:bodyPr/>
          <a:lstStyle/>
          <a:p>
            <a:r>
              <a:rPr lang="en-AU" dirty="0"/>
              <a:t>A person’s power is due to the complicity of their  ‘subjects’- the many individuals willing to support and empower that particular person</a:t>
            </a:r>
          </a:p>
          <a:p>
            <a:r>
              <a:rPr lang="en-AU" dirty="0"/>
              <a:t>Think about a celebrity and how their ‘power’ comes from the support of their ‘followers’</a:t>
            </a:r>
          </a:p>
          <a:p>
            <a:r>
              <a:rPr lang="en-AU" dirty="0"/>
              <a:t>If a celebrity loses their fans, they lose their power</a:t>
            </a:r>
          </a:p>
          <a:p>
            <a:r>
              <a:rPr lang="en-AU" dirty="0"/>
              <a:t>If we do not act as a negative bystander, the behaviour will cease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8721E-8A7E-4ABD-860B-0B4177291D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E77C31-D2CC-4CB9-9864-0A838FCFC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533" y="3756275"/>
            <a:ext cx="2282992" cy="1278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CD6DD-1791-44C3-A647-DC0AB10F2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644" y="3792278"/>
            <a:ext cx="2030830" cy="1218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967C6D-9D23-46E9-84EA-DE71BBBF9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57" y="3768231"/>
            <a:ext cx="1751528" cy="109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1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SCENARIO- </a:t>
            </a:r>
            <a:r>
              <a:rPr lang="en-AU" sz="3600" dirty="0"/>
              <a:t>part a</a:t>
            </a:r>
            <a:endParaRPr sz="3600" dirty="0"/>
          </a:p>
        </p:txBody>
      </p:sp>
      <p:sp>
        <p:nvSpPr>
          <p:cNvPr id="294" name="Google Shape;294;p41"/>
          <p:cNvSpPr txBox="1">
            <a:spLocks noGrp="1"/>
          </p:cNvSpPr>
          <p:nvPr>
            <p:ph type="body" idx="1"/>
          </p:nvPr>
        </p:nvSpPr>
        <p:spPr>
          <a:xfrm>
            <a:off x="108284" y="899555"/>
            <a:ext cx="4006516" cy="40935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AU" sz="2000" dirty="0">
                <a:solidFill>
                  <a:sysClr val="windowText" lastClr="000000"/>
                </a:solidFill>
              </a:rPr>
              <a:t>Emily wants to post a rumour that Suzanne likes Ben even though she is dating Jack, Emily’s friends’ Sarah and Rose go along with Emily, even though they think it’s a bad idea</a:t>
            </a:r>
            <a:endParaRPr sz="2000" dirty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9021" y="899555"/>
            <a:ext cx="4692316" cy="40935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Source Sans Pro" panose="020B0604020202020204" charset="0"/>
              </a:rPr>
              <a:t>Describe </a:t>
            </a:r>
            <a:r>
              <a:rPr lang="en-AU" sz="2400" dirty="0">
                <a:latin typeface="Source Sans Pro" panose="020B0604020202020204" charset="0"/>
              </a:rPr>
              <a:t>how this behaviour was not helpful to the targets- Suzanne, Jack and Ben</a:t>
            </a:r>
          </a:p>
          <a:p>
            <a:pPr algn="ctr"/>
            <a:endParaRPr lang="en-AU" sz="2400" b="1" dirty="0">
              <a:latin typeface="Source Sans Pro" panose="020B0604020202020204" charset="0"/>
            </a:endParaRPr>
          </a:p>
          <a:p>
            <a:pPr algn="ctr"/>
            <a:r>
              <a:rPr lang="en-AU" sz="2400" b="1" dirty="0">
                <a:latin typeface="Source Sans Pro" panose="020B0604020202020204" charset="0"/>
              </a:rPr>
              <a:t>Who</a:t>
            </a:r>
            <a:r>
              <a:rPr lang="en-AU" sz="2400" dirty="0">
                <a:latin typeface="Source Sans Pro" panose="020B0604020202020204" charset="0"/>
              </a:rPr>
              <a:t> has been affected by these actions? </a:t>
            </a:r>
          </a:p>
          <a:p>
            <a:pPr algn="ctr"/>
            <a:endParaRPr lang="en-AU" sz="2400" dirty="0">
              <a:latin typeface="Source Sans Pro" panose="020B0604020202020204" charset="0"/>
            </a:endParaRPr>
          </a:p>
          <a:p>
            <a:pPr algn="ctr"/>
            <a:r>
              <a:rPr lang="en-AU" sz="2400" dirty="0">
                <a:latin typeface="Source Sans Pro" panose="020B0604020202020204" charset="0"/>
              </a:rPr>
              <a:t>Would this be considered </a:t>
            </a:r>
            <a:r>
              <a:rPr lang="en-AU" sz="2400" b="1" dirty="0">
                <a:latin typeface="Source Sans Pro" panose="020B0604020202020204" charset="0"/>
              </a:rPr>
              <a:t>positive or negative</a:t>
            </a:r>
            <a:r>
              <a:rPr lang="en-AU" sz="2400" dirty="0">
                <a:latin typeface="Source Sans Pro" panose="020B0604020202020204" charset="0"/>
              </a:rPr>
              <a:t> bystander behaviour?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399E6-1E95-4158-B858-A81B65658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38" y="308971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2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/>
              <a:t>Scenario- part b</a:t>
            </a:r>
            <a:endParaRPr sz="3600" dirty="0"/>
          </a:p>
        </p:txBody>
      </p:sp>
      <p:sp>
        <p:nvSpPr>
          <p:cNvPr id="7" name="Google Shape;294;p41"/>
          <p:cNvSpPr txBox="1">
            <a:spLocks noGrp="1"/>
          </p:cNvSpPr>
          <p:nvPr>
            <p:ph type="body" idx="1"/>
          </p:nvPr>
        </p:nvSpPr>
        <p:spPr>
          <a:xfrm>
            <a:off x="4846350" y="1109350"/>
            <a:ext cx="3840450" cy="36912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AU" sz="2000" dirty="0">
                <a:solidFill>
                  <a:sysClr val="windowText" lastClr="000000"/>
                </a:solidFill>
              </a:rPr>
              <a:t>Jack confronts Ben at school the next day about the rumour and a physical fight breaks out. The fight is recorded by bystanders and uploaded to social media</a:t>
            </a:r>
            <a:endParaRPr sz="20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109350"/>
            <a:ext cx="4267200" cy="34666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>
                <a:latin typeface="Source Sans Pro" panose="020B0604020202020204" charset="0"/>
              </a:rPr>
              <a:t>Is filming the fight positive or negative bystander behaviour?</a:t>
            </a:r>
          </a:p>
          <a:p>
            <a:pPr algn="ctr"/>
            <a:endParaRPr lang="en-AU" sz="2400" b="1" dirty="0">
              <a:latin typeface="Source Sans Pro" panose="020B0604020202020204" charset="0"/>
            </a:endParaRPr>
          </a:p>
          <a:p>
            <a:pPr algn="ctr"/>
            <a:r>
              <a:rPr lang="en-AU" sz="2400" b="1" dirty="0">
                <a:latin typeface="Source Sans Pro" panose="020B0604020202020204" charset="0"/>
              </a:rPr>
              <a:t>What</a:t>
            </a:r>
            <a:r>
              <a:rPr lang="en-AU" sz="2400" b="1" i="1" dirty="0">
                <a:latin typeface="Source Sans Pro" panose="020B0604020202020204" charset="0"/>
              </a:rPr>
              <a:t> </a:t>
            </a:r>
            <a:r>
              <a:rPr lang="en-AU" sz="2400" dirty="0">
                <a:latin typeface="Source Sans Pro" panose="020B0604020202020204" charset="0"/>
              </a:rPr>
              <a:t>might Sarah and Rose have done differently? </a:t>
            </a:r>
          </a:p>
          <a:p>
            <a:pPr algn="ctr"/>
            <a:endParaRPr lang="en-AU" sz="2400" dirty="0">
              <a:latin typeface="Source Sans Pro" panose="020B0604020202020204" charset="0"/>
            </a:endParaRPr>
          </a:p>
          <a:p>
            <a:pPr algn="ctr"/>
            <a:r>
              <a:rPr lang="en-AU" sz="2400" b="1" dirty="0">
                <a:latin typeface="Source Sans Pro" panose="020B0604020202020204" charset="0"/>
              </a:rPr>
              <a:t>How</a:t>
            </a:r>
            <a:r>
              <a:rPr lang="en-AU" sz="2400" dirty="0">
                <a:latin typeface="Source Sans Pro" panose="020B0604020202020204" charset="0"/>
              </a:rPr>
              <a:t> could you handle a similar event that seems harmless in the beginning?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AEDE9-09F3-4E6F-B54A-F22AEAAC7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887" y="3057524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457200" y="-167001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/>
              <a:t>Positive bystander tips</a:t>
            </a:r>
            <a:endParaRPr sz="3600" dirty="0"/>
          </a:p>
        </p:txBody>
      </p:sp>
      <p:sp>
        <p:nvSpPr>
          <p:cNvPr id="9" name="Rectangle 8"/>
          <p:cNvSpPr/>
          <p:nvPr/>
        </p:nvSpPr>
        <p:spPr>
          <a:xfrm>
            <a:off x="132347" y="1109350"/>
            <a:ext cx="8843211" cy="39078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6200" lvl="0">
              <a:lnSpc>
                <a:spcPct val="115000"/>
              </a:lnSpc>
              <a:buSzPts val="2400"/>
            </a:pPr>
            <a:r>
              <a:rPr lang="en-AU" sz="2400" dirty="0">
                <a:solidFill>
                  <a:sysClr val="windowText" lastClr="000000"/>
                </a:solidFill>
              </a:rPr>
              <a:t>Speak out against the behaviour, seek the support of a trusted adult</a:t>
            </a:r>
          </a:p>
          <a:p>
            <a:pPr marL="76200" lvl="0">
              <a:lnSpc>
                <a:spcPct val="115000"/>
              </a:lnSpc>
              <a:buSzPts val="2400"/>
            </a:pPr>
            <a:r>
              <a:rPr lang="en-AU" sz="2400" dirty="0">
                <a:solidFill>
                  <a:sysClr val="windowText" lastClr="000000"/>
                </a:solidFill>
              </a:rPr>
              <a:t>If you don’t feel safe speaking out against the instigator, take evidence (screenshots or photos) to a trusted adult and ask them for help</a:t>
            </a:r>
          </a:p>
          <a:p>
            <a:pPr marL="76200" lvl="0">
              <a:lnSpc>
                <a:spcPct val="115000"/>
              </a:lnSpc>
              <a:buSzPts val="2400"/>
            </a:pPr>
            <a:r>
              <a:rPr lang="en-AU" sz="2400" dirty="0">
                <a:solidFill>
                  <a:sysClr val="windowText" lastClr="000000"/>
                </a:solidFill>
              </a:rPr>
              <a:t>Don’t encourage the behaviour- walk away, don’t comment on a post</a:t>
            </a:r>
          </a:p>
          <a:p>
            <a:pPr marL="76200" lvl="0">
              <a:lnSpc>
                <a:spcPct val="115000"/>
              </a:lnSpc>
              <a:buSzPts val="2400"/>
            </a:pPr>
            <a:r>
              <a:rPr lang="en-AU" sz="2400" dirty="0">
                <a:solidFill>
                  <a:sysClr val="windowText" lastClr="000000"/>
                </a:solidFill>
              </a:rPr>
              <a:t>Report the behaviour or allegations to a trusted adult/ police/ anonymously if you don’t feel safe</a:t>
            </a:r>
          </a:p>
          <a:p>
            <a:pPr marL="76200" lvl="0">
              <a:lnSpc>
                <a:spcPct val="115000"/>
              </a:lnSpc>
              <a:buSzPts val="2400"/>
            </a:pPr>
            <a:r>
              <a:rPr lang="en-AU" sz="2400" dirty="0">
                <a:solidFill>
                  <a:sysClr val="windowText" lastClr="000000"/>
                </a:solidFill>
              </a:rPr>
              <a:t>Show empathy- imagine if it was you who was the target, how would you feel?</a:t>
            </a:r>
          </a:p>
          <a:p>
            <a:pPr marL="76200" lvl="0">
              <a:lnSpc>
                <a:spcPct val="115000"/>
              </a:lnSpc>
              <a:buSzPts val="2400"/>
            </a:pPr>
            <a:endParaRPr lang="en-AU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3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/>
              <a:t>Consequences</a:t>
            </a:r>
            <a:endParaRPr sz="3600" dirty="0"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A7102A-8F06-4176-9B74-60164169C733}"/>
              </a:ext>
            </a:extLst>
          </p:cNvPr>
          <p:cNvSpPr txBox="1">
            <a:spLocks/>
          </p:cNvSpPr>
          <p:nvPr/>
        </p:nvSpPr>
        <p:spPr>
          <a:xfrm>
            <a:off x="131538" y="1050519"/>
            <a:ext cx="799138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▸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AU" dirty="0"/>
              <a:t>Choosing to engage in </a:t>
            </a:r>
            <a:r>
              <a:rPr lang="en-AU" b="1" dirty="0"/>
              <a:t>negative bystander behaviour </a:t>
            </a:r>
            <a:r>
              <a:rPr lang="en-AU" dirty="0"/>
              <a:t>could have negative consequences- guilty by association</a:t>
            </a:r>
          </a:p>
          <a:p>
            <a:r>
              <a:rPr lang="en-AU" dirty="0"/>
              <a:t>Engaging in </a:t>
            </a:r>
            <a:r>
              <a:rPr lang="en-AU" b="1" dirty="0"/>
              <a:t>negative bystander behaviour </a:t>
            </a:r>
            <a:r>
              <a:rPr lang="en-AU" dirty="0"/>
              <a:t>could result in you being suspended from school and or in trouble with the police</a:t>
            </a:r>
          </a:p>
          <a:p>
            <a:r>
              <a:rPr lang="en-AU" dirty="0"/>
              <a:t>Engaging in </a:t>
            </a:r>
            <a:r>
              <a:rPr lang="en-AU" b="1" dirty="0"/>
              <a:t>positive bystander behaviour</a:t>
            </a:r>
            <a:r>
              <a:rPr lang="en-AU" dirty="0"/>
              <a:t> can reduce unsafe behaviour around the school</a:t>
            </a:r>
          </a:p>
          <a:p>
            <a:r>
              <a:rPr lang="en-AU" dirty="0"/>
              <a:t>Choosing to engage in </a:t>
            </a:r>
            <a:r>
              <a:rPr lang="en-AU" b="1" dirty="0"/>
              <a:t>positive bystander behaviour </a:t>
            </a:r>
            <a:r>
              <a:rPr lang="en-AU" dirty="0"/>
              <a:t>can help to build respectful relationships with students and teachers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1901189"/>
      </p:ext>
    </p:extLst>
  </p:cSld>
  <p:clrMapOvr>
    <a:masterClrMapping/>
  </p:clrMapOvr>
</p:sld>
</file>

<file path=ppt/theme/theme1.xml><?xml version="1.0" encoding="utf-8"?>
<a:theme xmlns:a="http://schemas.openxmlformats.org/drawingml/2006/main" name="Timon template">
  <a:themeElements>
    <a:clrScheme name="Custom 347">
      <a:dk1>
        <a:srgbClr val="2C343B"/>
      </a:dk1>
      <a:lt1>
        <a:srgbClr val="FFFFFF"/>
      </a:lt1>
      <a:dk2>
        <a:srgbClr val="859CB1"/>
      </a:dk2>
      <a:lt2>
        <a:srgbClr val="F0F3F5"/>
      </a:lt2>
      <a:accent1>
        <a:srgbClr val="0198AD"/>
      </a:accent1>
      <a:accent2>
        <a:srgbClr val="BDE4EA"/>
      </a:accent2>
      <a:accent3>
        <a:srgbClr val="FE344D"/>
      </a:accent3>
      <a:accent4>
        <a:srgbClr val="FE7F8F"/>
      </a:accent4>
      <a:accent5>
        <a:srgbClr val="F5A500"/>
      </a:accent5>
      <a:accent6>
        <a:srgbClr val="2C343B"/>
      </a:accent6>
      <a:hlink>
        <a:srgbClr val="2C343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530</Words>
  <Application>Microsoft Office PowerPoint</Application>
  <PresentationFormat>On-screen Show (16:9)</PresentationFormat>
  <Paragraphs>60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Permanent Marker</vt:lpstr>
      <vt:lpstr>Source Sans Pro</vt:lpstr>
      <vt:lpstr>Arial</vt:lpstr>
      <vt:lpstr>Timon template</vt:lpstr>
      <vt:lpstr>PBL POLITE</vt:lpstr>
      <vt:lpstr>Week 5 and 6 Focus</vt:lpstr>
      <vt:lpstr>WHY?</vt:lpstr>
      <vt:lpstr>What is a bystander?</vt:lpstr>
      <vt:lpstr>There is no king or queen without their subjects…</vt:lpstr>
      <vt:lpstr>SCENARIO- part a</vt:lpstr>
      <vt:lpstr>Scenario- part b</vt:lpstr>
      <vt:lpstr>Positive bystander tips</vt:lpstr>
      <vt:lpstr>Consequences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lxcor8@eq.edu.au</dc:creator>
  <cp:lastModifiedBy>SANSON, Peter (psans0)</cp:lastModifiedBy>
  <cp:revision>42</cp:revision>
  <dcterms:modified xsi:type="dcterms:W3CDTF">2022-08-07T06:49:45Z</dcterms:modified>
</cp:coreProperties>
</file>