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5" r:id="rId5"/>
    <p:sldMasterId id="2147483724" r:id="rId6"/>
    <p:sldMasterId id="2147483741" r:id="rId7"/>
  </p:sldMasterIdLst>
  <p:notesMasterIdLst>
    <p:notesMasterId r:id="rId19"/>
  </p:notesMasterIdLst>
  <p:sldIdLst>
    <p:sldId id="378" r:id="rId8"/>
    <p:sldId id="382" r:id="rId9"/>
    <p:sldId id="259" r:id="rId10"/>
    <p:sldId id="260" r:id="rId11"/>
    <p:sldId id="261" r:id="rId12"/>
    <p:sldId id="379" r:id="rId13"/>
    <p:sldId id="380" r:id="rId14"/>
    <p:sldId id="280" r:id="rId15"/>
    <p:sldId id="281" r:id="rId16"/>
    <p:sldId id="37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588F-2DCF-4B20-A904-F35E678964BC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30015-C19D-4135-BB33-3F4A460536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63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99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6582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04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88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401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21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1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85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40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4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34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51347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051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256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144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0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7124767" y="2250033"/>
            <a:ext cx="34260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7124767" y="4804433"/>
            <a:ext cx="3684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7196367" y="12701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23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950800" y="1664400"/>
            <a:ext cx="10290400" cy="4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348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950800" y="3959017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950800" y="4496541"/>
            <a:ext cx="348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6902300" y="3959017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902300" y="4496541"/>
            <a:ext cx="348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1048500" y="29530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7011567" y="29530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92627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2872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7813987" y="2743678"/>
            <a:ext cx="6349125" cy="6789460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96526" y="719525"/>
            <a:ext cx="6738407" cy="7705057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771974" y="2040082"/>
            <a:ext cx="4169724" cy="1975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891087" y="4884013"/>
            <a:ext cx="4169724" cy="1145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6348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5180000" y="1975333"/>
            <a:ext cx="4913200" cy="19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5183211" y="3962323"/>
            <a:ext cx="49132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575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270396" y="2027817"/>
            <a:ext cx="3962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1270233" y="3022441"/>
            <a:ext cx="39624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498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87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785000" y="2130067"/>
            <a:ext cx="8619600" cy="1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787400" y="4133915"/>
            <a:ext cx="8619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9230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2017500" y="2525000"/>
            <a:ext cx="2658000" cy="1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8159369" y="567144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6972400" y="955200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59369" y="105619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8159369" y="1976336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6972400" y="237590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8159369" y="247187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8159369" y="3385528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6972400" y="3796613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59369" y="388755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8159369" y="4794720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72400" y="5217319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8159369" y="530323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2266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3621000" y="5192951"/>
            <a:ext cx="49500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3426000" y="1967989"/>
            <a:ext cx="5340000" cy="2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73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9452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8025977" y="816179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8025977" y="1309179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8025977" y="2572105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8025977" y="3065105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8025977" y="4318305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8025977" y="4811305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8892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50800" y="2410200"/>
            <a:ext cx="4584000" cy="2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6718333" y="26277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6718333" y="31207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6718333" y="45358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6718333" y="50288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9131667" y="26277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9131667" y="31207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9131667" y="45358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9131667" y="50288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6718333" y="7196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6718333" y="12126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9131667" y="7196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9131667" y="12126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0498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59" name="Google Shape;459;p1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465733" y="27368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2"/>
          </p:nvPr>
        </p:nvSpPr>
        <p:spPr>
          <a:xfrm>
            <a:off x="1465733" y="32799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3"/>
          </p:nvPr>
        </p:nvSpPr>
        <p:spPr>
          <a:xfrm>
            <a:off x="1465733" y="4474051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4"/>
          </p:nvPr>
        </p:nvSpPr>
        <p:spPr>
          <a:xfrm>
            <a:off x="1465733" y="501716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subTitle" idx="5"/>
          </p:nvPr>
        </p:nvSpPr>
        <p:spPr>
          <a:xfrm>
            <a:off x="7239467" y="27368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6"/>
          </p:nvPr>
        </p:nvSpPr>
        <p:spPr>
          <a:xfrm>
            <a:off x="7239467" y="32799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7"/>
          </p:nvPr>
        </p:nvSpPr>
        <p:spPr>
          <a:xfrm>
            <a:off x="7239467" y="4474051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8"/>
          </p:nvPr>
        </p:nvSpPr>
        <p:spPr>
          <a:xfrm>
            <a:off x="7239467" y="5011569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6457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465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465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7181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7181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7181733" y="15792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7181733" y="21223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1941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5003167" y="2134067"/>
            <a:ext cx="5824000" cy="1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5818067" y="3794833"/>
            <a:ext cx="4194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7445667" y="1247451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47315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2284067" y="2223733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2284067" y="2716733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2284067" y="4163167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2284067" y="4656167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6811133" y="2223733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6811133" y="2716733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6811133" y="4163167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6811133" y="4656167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7328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492915" y="1667033"/>
            <a:ext cx="3584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492767" y="3601661"/>
            <a:ext cx="3584400" cy="1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534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796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 hasCustomPrompt="1"/>
          </p:nvPr>
        </p:nvSpPr>
        <p:spPr>
          <a:xfrm>
            <a:off x="4983368" y="1667933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>
            <a:spLocks noGrp="1"/>
          </p:cNvSpPr>
          <p:nvPr>
            <p:ph type="subTitle" idx="1"/>
          </p:nvPr>
        </p:nvSpPr>
        <p:spPr>
          <a:xfrm>
            <a:off x="4983368" y="2265529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 idx="2" hasCustomPrompt="1"/>
          </p:nvPr>
        </p:nvSpPr>
        <p:spPr>
          <a:xfrm>
            <a:off x="8272304" y="3110517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3"/>
          </p:nvPr>
        </p:nvSpPr>
        <p:spPr>
          <a:xfrm>
            <a:off x="8272304" y="3708111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4" hasCustomPrompt="1"/>
          </p:nvPr>
        </p:nvSpPr>
        <p:spPr>
          <a:xfrm>
            <a:off x="1706821" y="3110517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5"/>
          </p:nvPr>
        </p:nvSpPr>
        <p:spPr>
          <a:xfrm>
            <a:off x="1706821" y="3708111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5467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950800" y="1743367"/>
            <a:ext cx="2914000" cy="12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950800" y="3155067"/>
            <a:ext cx="3479200" cy="1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197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6585033" y="2318403"/>
            <a:ext cx="3950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6585033" y="3159632"/>
            <a:ext cx="39504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3813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>
            <a:spLocks noGrp="1"/>
          </p:cNvSpPr>
          <p:nvPr>
            <p:ph type="title"/>
          </p:nvPr>
        </p:nvSpPr>
        <p:spPr>
          <a:xfrm>
            <a:off x="4882300" y="880884"/>
            <a:ext cx="3950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4" name="Google Shape;644;p25"/>
          <p:cNvSpPr txBox="1">
            <a:spLocks noGrp="1"/>
          </p:cNvSpPr>
          <p:nvPr>
            <p:ph type="subTitle" idx="1"/>
          </p:nvPr>
        </p:nvSpPr>
        <p:spPr>
          <a:xfrm>
            <a:off x="4876700" y="1722100"/>
            <a:ext cx="6364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subTitle" idx="2"/>
          </p:nvPr>
        </p:nvSpPr>
        <p:spPr>
          <a:xfrm>
            <a:off x="4881100" y="28931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3"/>
          </p:nvPr>
        </p:nvSpPr>
        <p:spPr>
          <a:xfrm>
            <a:off x="4881100" y="33921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subTitle" idx="4"/>
          </p:nvPr>
        </p:nvSpPr>
        <p:spPr>
          <a:xfrm>
            <a:off x="8266300" y="28931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5"/>
          </p:nvPr>
        </p:nvSpPr>
        <p:spPr>
          <a:xfrm>
            <a:off x="8266300" y="33921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6"/>
          </p:nvPr>
        </p:nvSpPr>
        <p:spPr>
          <a:xfrm>
            <a:off x="4881100" y="46000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7"/>
          </p:nvPr>
        </p:nvSpPr>
        <p:spPr>
          <a:xfrm>
            <a:off x="4881100" y="50990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8"/>
          </p:nvPr>
        </p:nvSpPr>
        <p:spPr>
          <a:xfrm>
            <a:off x="8266300" y="46000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subTitle" idx="9"/>
          </p:nvPr>
        </p:nvSpPr>
        <p:spPr>
          <a:xfrm>
            <a:off x="8266300" y="50990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436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950800" y="2291651"/>
            <a:ext cx="4389200" cy="22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7371400" y="4064000"/>
            <a:ext cx="3450000" cy="1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767074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950800" y="2309167"/>
            <a:ext cx="4584000" cy="3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6657200" y="2309167"/>
            <a:ext cx="4584000" cy="3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7452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8617800" y="82970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8617800" y="137281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8617800" y="328097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8617800" y="273786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8617800" y="5189084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8617800" y="4645967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082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59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288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4500-9240-45F2-B8DA-9846D2B5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90F9-5929-4134-A844-A11FD356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7324D-1537-4092-994D-7A38BBBB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D6F1D-FEFC-401F-BA1B-73FCD6A9D984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64CE0-551F-4D58-A348-8F0AABED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2DC68-A813-40BA-933A-74B42599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C4F9F-BEF1-4D86-AD6A-605C010E88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80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116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8801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29547-D835-47BA-AFDB-AD73D0D9B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6FD71A-0148-45C6-AD06-80149B99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365125"/>
            <a:ext cx="10053320" cy="8439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2936DD-F3CC-475A-A101-6AAD112F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5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827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0FBB1B-B821-4890-AB7C-D570DD8AF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49F166-5230-4045-9411-424AB042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0" y="3448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66BE30-86E7-4648-9148-B9F1BC04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920" y="1805305"/>
            <a:ext cx="10515600" cy="3823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073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0DFD-9C07-4ABB-87F2-8994CD2A7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2825C-DEF6-4248-B635-526AD9EDA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26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F93E-D7FB-4A81-96FC-F43A0E7E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71BE-B479-4F2A-97BA-E31E146D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0849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A893-6898-48B2-B576-6403932C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61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F7147-874C-482D-AAE3-05327158B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258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634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ECAD-02F7-411F-9857-590B764D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B7F24-013B-4E8D-B6A6-99539198A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14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1C45F-B5E3-4F62-9931-80E77B0E5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14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554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EED2-5E1D-40C6-85E6-51646B12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A6178-924B-455C-8AD0-716C6AE07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3C5D6-B842-47EC-8942-515EFA33E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4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ABD4E-A2FB-4D09-A1E8-48439AE80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25216-70C0-4385-B008-11FC8DE2F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64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870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9596-74B9-47D3-9B14-B11B467C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396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64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945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7232E-7F8D-4F51-A056-06F773297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272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6D7E9-964C-42A3-B709-E6F500ADE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5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70BD-604E-476C-B4D0-9286BA88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E0A9-DCD1-4172-88F0-D9CF1F71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35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ABD16-017D-4F35-97B7-FECD9694F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03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491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42E0-3909-487B-8C7D-94946908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FD16F-F6F1-4A57-8CC2-9C5E73C1A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572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BF841-9F19-4058-9B1B-8010851E4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423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961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47F0-B001-49FA-B335-990E67619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EDDAA-94B0-43A0-9481-6086C6346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1979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7803A-9AF3-4B5B-9CD0-21789AA9A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838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C95B0-B615-4EBF-9B4B-10BE072A6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838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312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0145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7232E-7F8D-4F51-A056-06F773297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97D3B21-D36E-49CC-97FA-D8699ED15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839" y="176201"/>
            <a:ext cx="10515600" cy="973866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Lesson Title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EB1F7-7844-484E-A86D-96D6CA007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959" y="873978"/>
            <a:ext cx="3883489" cy="1237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C5361-4807-4181-BE15-4234A0E923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9959" y="2704145"/>
            <a:ext cx="3895682" cy="1207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EA966-9EA8-4DE4-93A0-AC23F9E4F2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9959" y="4970676"/>
            <a:ext cx="3883489" cy="1237595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E570D426-CCC6-4126-9E06-5100E8BFB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0139" y="1847845"/>
            <a:ext cx="10147300" cy="97386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Students will…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85ED6AEE-6B21-4109-BBEC-FC99A95F1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0139" y="3701563"/>
            <a:ext cx="10147300" cy="13388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FA3C699-C65B-4973-9AE3-1E77AD194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0139" y="5939120"/>
            <a:ext cx="10147300" cy="4778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Lesson Vocabulary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81901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532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09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145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2586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0056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7480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045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2071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1352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9678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623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568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27400" y="2655751"/>
            <a:ext cx="873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84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5553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09600" y="-30163"/>
            <a:ext cx="109728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1073067" y="1600200"/>
            <a:ext cx="4876000" cy="43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6242935" y="1600200"/>
            <a:ext cx="4876000" cy="43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30067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600" y="-30163"/>
            <a:ext cx="109728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215600" y="1600200"/>
            <a:ext cx="9760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7047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0" y="-30163"/>
            <a:ext cx="109728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52367" y="1600200"/>
            <a:ext cx="3509200" cy="43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341396" y="1600200"/>
            <a:ext cx="3509200" cy="43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8030425" y="1600200"/>
            <a:ext cx="3509200" cy="43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999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15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6093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C00E">
            <a:alpha val="98824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9904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6688C-220A-4091-8FAD-481EA787E85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125FC-2BF8-4815-B6AD-F4727DC8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DD0B-AF86-4AD5-B33A-C542B3713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72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57" r:id="rId17"/>
  </p:sldLayoutIdLst>
  <p:transition>
    <p:fade thruBlk="1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EF29-F63C-4E04-97A8-C69049A1DCB6}" type="datetimeFigureOut">
              <a:rPr lang="en-AU" smtClean="0"/>
              <a:t>16/09/2022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1A948-412F-44CC-95DF-EEB2C36BDA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94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8A3946-868C-4AFF-AFEF-B083EDC66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3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A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46378E-D91D-4392-85C2-4FEB34C9E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84267"/>
              </p:ext>
            </p:extLst>
          </p:nvPr>
        </p:nvGraphicFramePr>
        <p:xfrm>
          <a:off x="365760" y="1590231"/>
          <a:ext cx="11460480" cy="49799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3820160">
                  <a:extLst>
                    <a:ext uri="{9D8B030D-6E8A-4147-A177-3AD203B41FA5}">
                      <a16:colId xmlns:a16="http://schemas.microsoft.com/office/drawing/2014/main" val="1055775693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449311532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2736080570"/>
                    </a:ext>
                  </a:extLst>
                </a:gridCol>
              </a:tblGrid>
              <a:tr h="448869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Academic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Behaviour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ysClr val="windowText" lastClr="000000"/>
                          </a:solidFill>
                        </a:rPr>
                        <a:t>Personal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89763"/>
                  </a:ext>
                </a:extLst>
              </a:tr>
              <a:tr h="4531126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Is there a subject you’d like to do better in this semester?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Improve your bookwork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Improve attendance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Complete all homework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Ensure all work is completed to the best of your ability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Raise hand more in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Arrive at school before PC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Getting to class on time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Bringing all of your equipment to every class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Wearing to correct uniform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Bring diary every day</a:t>
                      </a:r>
                    </a:p>
                    <a:p>
                      <a:endParaRPr lang="en-A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Make new friends outside of your class group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Get involved with a club at school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Try a new sport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Read more books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Have a quality night sleep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A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Reduce screen time</a:t>
                      </a:r>
                    </a:p>
                    <a:p>
                      <a:endParaRPr lang="en-A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18321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997BCA-CFD6-40EF-B19D-A2293A3A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6000" dirty="0"/>
              <a:t>Smart Goal Ideas</a:t>
            </a:r>
          </a:p>
        </p:txBody>
      </p:sp>
    </p:spTree>
    <p:extLst>
      <p:ext uri="{BB962C8B-B14F-4D97-AF65-F5344CB8AC3E}">
        <p14:creationId xmlns:p14="http://schemas.microsoft.com/office/powerpoint/2010/main" val="369676105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0DB09-ED0F-46DB-8D0F-1F941B321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048" y="1743523"/>
            <a:ext cx="4706540" cy="4082153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3600" dirty="0">
                <a:solidFill>
                  <a:schemeClr val="tx1"/>
                </a:solidFill>
              </a:rPr>
              <a:t>Go around the class and use ONE WORD to describe how you are feeling after today’s lesson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F16B1-CDBF-4DCA-84E9-E69C8470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76" y="914967"/>
            <a:ext cx="4908084" cy="763600"/>
          </a:xfrm>
        </p:spPr>
        <p:txBody>
          <a:bodyPr/>
          <a:lstStyle/>
          <a:p>
            <a:r>
              <a:rPr lang="en-AU" sz="3600" dirty="0">
                <a:solidFill>
                  <a:schemeClr val="tx1"/>
                </a:solidFill>
              </a:rPr>
              <a:t>One Word Check-Out</a:t>
            </a:r>
          </a:p>
        </p:txBody>
      </p:sp>
      <p:pic>
        <p:nvPicPr>
          <p:cNvPr id="8" name="Picture 2" descr="Icon emotion meter simple Royalty Free Vector Image">
            <a:extLst>
              <a:ext uri="{FF2B5EF4-FFF2-40B4-BE49-F238E27FC236}">
                <a16:creationId xmlns:a16="http://schemas.microsoft.com/office/drawing/2014/main" id="{55922F08-FD63-4798-AE01-093F95927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20370" r="6600" b="28333"/>
          <a:stretch/>
        </p:blipFill>
        <p:spPr bwMode="auto">
          <a:xfrm>
            <a:off x="6428740" y="2209800"/>
            <a:ext cx="48779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7709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F52160-4F1A-4B68-809A-0EF57B1F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Expectations at ESHS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53C98-D800-41FB-B0AB-632B4BEFF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</a:pPr>
            <a:r>
              <a:rPr lang="en-AU" kern="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Students will understand the expectations around being in class every day, every lesson and routines at ESHS.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BC036B-D8DE-4B2A-A87F-49FDCE3330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20000"/>
              </a:lnSpc>
            </a:pPr>
            <a:r>
              <a:rPr lang="en-AU" kern="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Understand and be able to recall all key expectations</a:t>
            </a:r>
          </a:p>
          <a:p>
            <a:pPr marL="342900" lvl="0" indent="-342900">
              <a:lnSpc>
                <a:spcPct val="120000"/>
              </a:lnSpc>
            </a:pPr>
            <a:r>
              <a:rPr lang="en-AU" kern="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Be able to demonstrate how to follow the routines and expectations</a:t>
            </a:r>
          </a:p>
          <a:p>
            <a:endParaRPr lang="en-AU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315BF3-2E31-49A7-BFB6-94A722021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Polite, Prepared, Participate</a:t>
            </a:r>
          </a:p>
        </p:txBody>
      </p:sp>
    </p:spTree>
    <p:extLst>
      <p:ext uri="{BB962C8B-B14F-4D97-AF65-F5344CB8AC3E}">
        <p14:creationId xmlns:p14="http://schemas.microsoft.com/office/powerpoint/2010/main" val="226148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609600" y="-30163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4800" dirty="0"/>
              <a:t>WHY?</a:t>
            </a:r>
            <a:endParaRPr sz="4800"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6299201" y="1332091"/>
            <a:ext cx="5417015" cy="49522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01597" indent="0" algn="ctr">
              <a:buNone/>
            </a:pPr>
            <a:r>
              <a:rPr lang="en-AU" b="1" u="sng" dirty="0">
                <a:latin typeface="Source Sans Pro" panose="020B0604020202020204" charset="0"/>
              </a:rPr>
              <a:t>Future Prep</a:t>
            </a:r>
          </a:p>
          <a:p>
            <a:pPr marL="101597" indent="0" algn="ctr">
              <a:buNone/>
            </a:pPr>
            <a:r>
              <a:rPr lang="en-AU" i="1" dirty="0">
                <a:latin typeface="Source Sans Pro" panose="020B0604020202020204" charset="0"/>
              </a:rPr>
              <a:t>To ensure you are: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AU" dirty="0">
                <a:latin typeface="Source Sans Pro" panose="020B0604020202020204" charset="0"/>
              </a:rPr>
              <a:t>Holding down a job, as showing up to work each day is an expectation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AU" dirty="0">
                <a:latin typeface="Source Sans Pro" panose="020B0604020202020204" charset="0"/>
              </a:rPr>
              <a:t>Not missing out on your pay/wage.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n-AU" dirty="0">
              <a:latin typeface="Source Sans Pro" panose="020B0604020202020204" charset="0"/>
            </a:endParaRPr>
          </a:p>
          <a:p>
            <a:pPr marL="101597" indent="0">
              <a:buNone/>
            </a:pPr>
            <a:endParaRPr lang="en-AU" sz="1400" dirty="0">
              <a:latin typeface="Source Sans Pro" panose="020B0604020202020204" charset="0"/>
            </a:endParaRPr>
          </a:p>
        </p:txBody>
      </p:sp>
      <p:sp>
        <p:nvSpPr>
          <p:cNvPr id="5" name="Google Shape;104;p22"/>
          <p:cNvSpPr txBox="1">
            <a:spLocks/>
          </p:cNvSpPr>
          <p:nvPr/>
        </p:nvSpPr>
        <p:spPr>
          <a:xfrm>
            <a:off x="395111" y="1332090"/>
            <a:ext cx="5463823" cy="49522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01597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5F51"/>
              </a:buClr>
              <a:buSzPts val="2400"/>
              <a:buFont typeface="Source Sans Pro"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School</a:t>
            </a:r>
          </a:p>
          <a:p>
            <a:pPr marL="101597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5F51"/>
              </a:buClr>
              <a:buSzPts val="2400"/>
              <a:buFont typeface="Source Sans Pro"/>
              <a:buNone/>
              <a:tabLst/>
              <a:defRPr/>
            </a:pPr>
            <a:r>
              <a:rPr kumimoji="0" lang="en-A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To ensure you are:</a:t>
            </a:r>
          </a:p>
          <a:p>
            <a:pPr marL="457200" marR="0" lvl="0" indent="-3810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5F51"/>
              </a:buClr>
              <a:buSzPts val="24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Not falling behind in class</a:t>
            </a:r>
          </a:p>
          <a:p>
            <a:pPr marL="457200" marR="0" lvl="0" indent="-3810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5F51"/>
              </a:buClr>
              <a:buSzPts val="24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Staying up to date with assessment</a:t>
            </a:r>
          </a:p>
          <a:p>
            <a:pPr marL="457200" marR="0" lvl="0" indent="-3810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5F51"/>
              </a:buClr>
              <a:buSzPts val="24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Getting notices, so you do not miss out on extra curricular/curricular information. 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  <a:p>
            <a:pPr marL="101597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5F51"/>
              </a:buClr>
              <a:buSzPts val="2400"/>
              <a:buFont typeface="Source Sans Pro"/>
              <a:buNone/>
              <a:tabLst/>
              <a:defRPr/>
            </a:pPr>
            <a:endParaRPr kumimoji="0" lang="en-AU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  <a:p>
            <a:pPr marL="101597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5F51"/>
              </a:buClr>
              <a:buSzPts val="2400"/>
              <a:buFont typeface="Source Sans Pro"/>
              <a:buNone/>
              <a:tabLst/>
              <a:defRPr/>
            </a:pPr>
            <a:r>
              <a:rPr kumimoji="0" lang="en-AU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53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811" y="145027"/>
            <a:ext cx="10972800" cy="508987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Berlin Sans FB" panose="020E0602020502020306" pitchFamily="34" charset="0"/>
                <a:ea typeface="MS PGothic" panose="020B0600070205080204" pitchFamily="34" charset="-128"/>
              </a:rPr>
              <a:t>School Application:</a:t>
            </a:r>
            <a:br>
              <a:rPr lang="en-AU" dirty="0">
                <a:latin typeface="Berlin Sans FB" panose="020E0602020502020306" pitchFamily="34" charset="0"/>
                <a:ea typeface="MS PGothic" panose="020B0600070205080204" pitchFamily="34" charset="-128"/>
              </a:rPr>
            </a:br>
            <a:r>
              <a:rPr lang="en-AU" dirty="0">
                <a:latin typeface="Berlin Sans FB" panose="020E0602020502020306" pitchFamily="34" charset="0"/>
                <a:ea typeface="MS PGothic" panose="020B0600070205080204" pitchFamily="34" charset="-128"/>
              </a:rPr>
              <a:t>1 or 2 days a week doesn’t seem much but…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9799" y="1020718"/>
          <a:ext cx="11706687" cy="56412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3432">
                  <a:extLst>
                    <a:ext uri="{9D8B030D-6E8A-4147-A177-3AD203B41FA5}">
                      <a16:colId xmlns:a16="http://schemas.microsoft.com/office/drawing/2014/main" val="823947746"/>
                    </a:ext>
                  </a:extLst>
                </a:gridCol>
                <a:gridCol w="1585951">
                  <a:extLst>
                    <a:ext uri="{9D8B030D-6E8A-4147-A177-3AD203B41FA5}">
                      <a16:colId xmlns:a16="http://schemas.microsoft.com/office/drawing/2014/main" val="1222697863"/>
                    </a:ext>
                  </a:extLst>
                </a:gridCol>
                <a:gridCol w="1536391">
                  <a:extLst>
                    <a:ext uri="{9D8B030D-6E8A-4147-A177-3AD203B41FA5}">
                      <a16:colId xmlns:a16="http://schemas.microsoft.com/office/drawing/2014/main" val="3920693809"/>
                    </a:ext>
                  </a:extLst>
                </a:gridCol>
                <a:gridCol w="2735765">
                  <a:extLst>
                    <a:ext uri="{9D8B030D-6E8A-4147-A177-3AD203B41FA5}">
                      <a16:colId xmlns:a16="http://schemas.microsoft.com/office/drawing/2014/main" val="2581742699"/>
                    </a:ext>
                  </a:extLst>
                </a:gridCol>
                <a:gridCol w="4115148">
                  <a:extLst>
                    <a:ext uri="{9D8B030D-6E8A-4147-A177-3AD203B41FA5}">
                      <a16:colId xmlns:a16="http://schemas.microsoft.com/office/drawing/2014/main" val="1238371811"/>
                    </a:ext>
                  </a:extLst>
                </a:gridCol>
              </a:tblGrid>
              <a:tr h="945009">
                <a:tc>
                  <a:txBody>
                    <a:bodyPr/>
                    <a:lstStyle/>
                    <a:p>
                      <a:r>
                        <a:rPr lang="en-AU" sz="2400" i="0" dirty="0">
                          <a:latin typeface="Arial Narrow" panose="020B0606020202030204" pitchFamily="34" charset="0"/>
                        </a:rPr>
                        <a:t>If you miss…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400" i="0" dirty="0">
                          <a:latin typeface="Arial Narrow" panose="020B0606020202030204" pitchFamily="34" charset="0"/>
                        </a:rPr>
                        <a:t>That equals…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400" i="0" dirty="0">
                          <a:latin typeface="Arial Narrow" panose="020B0606020202030204" pitchFamily="34" charset="0"/>
                        </a:rPr>
                        <a:t>which is…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400" i="0" dirty="0">
                          <a:latin typeface="Arial Narrow" panose="020B0606020202030204" pitchFamily="34" charset="0"/>
                        </a:rPr>
                        <a:t>And over 6 years of high school that’s…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400" i="0" dirty="0">
                          <a:latin typeface="Arial Narrow" panose="020B0606020202030204" pitchFamily="34" charset="0"/>
                        </a:rPr>
                        <a:t>Which mean the best your</a:t>
                      </a:r>
                      <a:r>
                        <a:rPr lang="en-AU" sz="2400" i="0" baseline="0" dirty="0">
                          <a:latin typeface="Arial Narrow" panose="020B0606020202030204" pitchFamily="34" charset="0"/>
                        </a:rPr>
                        <a:t> might perform is…</a:t>
                      </a:r>
                      <a:endParaRPr lang="en-AU" sz="2400" i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75340950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r>
                        <a:rPr lang="en-AU" sz="2800" b="1" i="0" dirty="0">
                          <a:latin typeface="Arial Narrow" panose="020B0606020202030204" pitchFamily="34" charset="0"/>
                        </a:rPr>
                        <a:t>1 day per fortnight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20 days per year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4 weeks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24 weeks,</a:t>
                      </a:r>
                      <a:r>
                        <a:rPr lang="en-AU" sz="2800" i="0" baseline="0" dirty="0">
                          <a:latin typeface="Arial Narrow" panose="020B0606020202030204" pitchFamily="34" charset="0"/>
                        </a:rPr>
                        <a:t> which is = Over half a year</a:t>
                      </a:r>
                      <a:endParaRPr lang="en-AU" sz="2800" i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Equal to finishing </a:t>
                      </a:r>
                      <a:r>
                        <a:rPr lang="en-AU" sz="2800" b="1" i="0" dirty="0">
                          <a:latin typeface="Arial Narrow" panose="020B0606020202030204" pitchFamily="34" charset="0"/>
                        </a:rPr>
                        <a:t>half way through year 12.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25230529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r>
                        <a:rPr lang="en-AU" sz="2800" b="1" i="0" dirty="0">
                          <a:latin typeface="Arial Narrow" panose="020B0606020202030204" pitchFamily="34" charset="0"/>
                        </a:rPr>
                        <a:t>1 day per week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40 days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8 weeks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48 weeks = Over 1</a:t>
                      </a:r>
                      <a:r>
                        <a:rPr lang="en-AU" sz="2800" i="0" baseline="0" dirty="0">
                          <a:latin typeface="Arial Narrow" panose="020B0606020202030204" pitchFamily="34" charset="0"/>
                        </a:rPr>
                        <a:t> year </a:t>
                      </a:r>
                      <a:endParaRPr lang="en-AU" sz="2800" i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Equal to</a:t>
                      </a:r>
                      <a:r>
                        <a:rPr lang="en-AU" sz="2800" i="0" baseline="0" dirty="0">
                          <a:latin typeface="Arial Narrow" panose="020B0606020202030204" pitchFamily="34" charset="0"/>
                        </a:rPr>
                        <a:t> finishing in </a:t>
                      </a:r>
                      <a:r>
                        <a:rPr lang="en-AU" sz="2800" b="1" i="0" baseline="0" dirty="0">
                          <a:latin typeface="Arial Narrow" panose="020B0606020202030204" pitchFamily="34" charset="0"/>
                        </a:rPr>
                        <a:t>Term 4, Year 11</a:t>
                      </a:r>
                      <a:endParaRPr lang="en-AU" sz="2800" b="1" i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64592914"/>
                  </a:ext>
                </a:extLst>
              </a:tr>
              <a:tr h="1372757">
                <a:tc>
                  <a:txBody>
                    <a:bodyPr/>
                    <a:lstStyle/>
                    <a:p>
                      <a:r>
                        <a:rPr lang="en-AU" sz="2800" b="1" i="0" dirty="0">
                          <a:latin typeface="Arial Narrow" panose="020B0606020202030204" pitchFamily="34" charset="0"/>
                        </a:rPr>
                        <a:t>2 days</a:t>
                      </a:r>
                      <a:r>
                        <a:rPr lang="en-AU" sz="2800" b="1" i="0" baseline="0" dirty="0">
                          <a:latin typeface="Arial Narrow" panose="020B0606020202030204" pitchFamily="34" charset="0"/>
                        </a:rPr>
                        <a:t> per week</a:t>
                      </a:r>
                      <a:endParaRPr lang="en-AU" sz="2800" b="1" i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80</a:t>
                      </a:r>
                      <a:r>
                        <a:rPr lang="en-AU" sz="2800" i="0" baseline="0" dirty="0">
                          <a:latin typeface="Arial Narrow" panose="020B0606020202030204" pitchFamily="34" charset="0"/>
                        </a:rPr>
                        <a:t> days</a:t>
                      </a:r>
                      <a:endParaRPr lang="en-AU" sz="2800" i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16 weeks per year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96 weeks =</a:t>
                      </a:r>
                      <a:r>
                        <a:rPr lang="en-AU" sz="2800" i="0" baseline="0" dirty="0">
                          <a:latin typeface="Arial Narrow" panose="020B0606020202030204" pitchFamily="34" charset="0"/>
                        </a:rPr>
                        <a:t> almost 2.5 years</a:t>
                      </a:r>
                      <a:endParaRPr lang="en-AU" sz="2800" i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Equal</a:t>
                      </a:r>
                      <a:r>
                        <a:rPr lang="en-AU" sz="2800" i="0" baseline="0" dirty="0">
                          <a:latin typeface="Arial Narrow" panose="020B0606020202030204" pitchFamily="34" charset="0"/>
                        </a:rPr>
                        <a:t> to finishing </a:t>
                      </a:r>
                      <a:r>
                        <a:rPr lang="en-AU" sz="2800" b="1" i="0" baseline="0" dirty="0">
                          <a:latin typeface="Arial Narrow" panose="020B0606020202030204" pitchFamily="34" charset="0"/>
                        </a:rPr>
                        <a:t>halfway through year 10.</a:t>
                      </a:r>
                      <a:endParaRPr lang="en-AU" sz="2800" b="1" i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16244492"/>
                  </a:ext>
                </a:extLst>
              </a:tr>
              <a:tr h="1372757">
                <a:tc>
                  <a:txBody>
                    <a:bodyPr/>
                    <a:lstStyle/>
                    <a:p>
                      <a:r>
                        <a:rPr lang="en-AU" sz="2800" b="1" i="0" dirty="0">
                          <a:latin typeface="Arial Narrow" panose="020B0606020202030204" pitchFamily="34" charset="0"/>
                        </a:rPr>
                        <a:t>3 days per week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120 days per year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24 weeks per year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144 weeks</a:t>
                      </a:r>
                      <a:r>
                        <a:rPr lang="en-AU" sz="2800" i="0" baseline="0" dirty="0">
                          <a:latin typeface="Arial Narrow" panose="020B0606020202030204" pitchFamily="34" charset="0"/>
                        </a:rPr>
                        <a:t> = over 3.5 years </a:t>
                      </a:r>
                      <a:endParaRPr lang="en-AU" sz="2800" i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800" i="0" dirty="0">
                          <a:latin typeface="Arial Narrow" panose="020B0606020202030204" pitchFamily="34" charset="0"/>
                        </a:rPr>
                        <a:t>Equal to finishing </a:t>
                      </a:r>
                      <a:r>
                        <a:rPr lang="en-AU" sz="2800" b="1" i="0" dirty="0">
                          <a:latin typeface="Arial Narrow" panose="020B0606020202030204" pitchFamily="34" charset="0"/>
                        </a:rPr>
                        <a:t>halfway through year 9.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2874703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4A3E2-68D7-422A-AA6E-A3F43D3655E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2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196"/>
            <a:ext cx="10972800" cy="905120"/>
          </a:xfrm>
        </p:spPr>
        <p:txBody>
          <a:bodyPr>
            <a:normAutofit fontScale="90000"/>
          </a:bodyPr>
          <a:lstStyle/>
          <a:p>
            <a:r>
              <a:rPr lang="en-AU" sz="2933" dirty="0">
                <a:latin typeface="Berlin Sans FB" panose="020E0602020502020306" pitchFamily="34" charset="0"/>
              </a:rPr>
              <a:t>Future Application: Going to Work</a:t>
            </a:r>
            <a:br>
              <a:rPr lang="en-AU" sz="2933" dirty="0">
                <a:latin typeface="Berlin Sans FB" panose="020E0602020502020306" pitchFamily="34" charset="0"/>
              </a:rPr>
            </a:br>
            <a:r>
              <a:rPr lang="en-AU" sz="2933" dirty="0">
                <a:latin typeface="Berlin Sans FB" panose="020E0602020502020306" pitchFamily="34" charset="0"/>
              </a:rPr>
              <a:t>Median Australian Salary Wage is $57,200 </a:t>
            </a:r>
            <a:br>
              <a:rPr lang="en-AU" sz="2933" dirty="0">
                <a:latin typeface="Berlin Sans FB" panose="020E0602020502020306" pitchFamily="34" charset="0"/>
              </a:rPr>
            </a:br>
            <a:r>
              <a:rPr lang="en-AU" sz="2933" dirty="0">
                <a:latin typeface="Berlin Sans FB" panose="020E0602020502020306" pitchFamily="34" charset="0"/>
              </a:rPr>
              <a:t>Equals: $1100 per week in pay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4A3E2-68D7-422A-AA6E-A3F43D3655E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147960" y="1325509"/>
          <a:ext cx="11896080" cy="54391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01664">
                  <a:extLst>
                    <a:ext uri="{9D8B030D-6E8A-4147-A177-3AD203B41FA5}">
                      <a16:colId xmlns:a16="http://schemas.microsoft.com/office/drawing/2014/main" val="823947746"/>
                    </a:ext>
                  </a:extLst>
                </a:gridCol>
                <a:gridCol w="2260847">
                  <a:extLst>
                    <a:ext uri="{9D8B030D-6E8A-4147-A177-3AD203B41FA5}">
                      <a16:colId xmlns:a16="http://schemas.microsoft.com/office/drawing/2014/main" val="1222697863"/>
                    </a:ext>
                  </a:extLst>
                </a:gridCol>
                <a:gridCol w="3302493">
                  <a:extLst>
                    <a:ext uri="{9D8B030D-6E8A-4147-A177-3AD203B41FA5}">
                      <a16:colId xmlns:a16="http://schemas.microsoft.com/office/drawing/2014/main" val="3920693809"/>
                    </a:ext>
                  </a:extLst>
                </a:gridCol>
                <a:gridCol w="4131076">
                  <a:extLst>
                    <a:ext uri="{9D8B030D-6E8A-4147-A177-3AD203B41FA5}">
                      <a16:colId xmlns:a16="http://schemas.microsoft.com/office/drawing/2014/main" val="2581742699"/>
                    </a:ext>
                  </a:extLst>
                </a:gridCol>
              </a:tblGrid>
              <a:tr h="1268241">
                <a:tc>
                  <a:txBody>
                    <a:bodyPr/>
                    <a:lstStyle/>
                    <a:p>
                      <a:r>
                        <a:rPr lang="en-AU" sz="2700" dirty="0"/>
                        <a:t>If you miss…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That equals…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which is….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Which means you</a:t>
                      </a:r>
                      <a:r>
                        <a:rPr lang="en-AU" sz="2700" baseline="0" dirty="0"/>
                        <a:t> are missing out on…</a:t>
                      </a:r>
                      <a:endParaRPr lang="en-AU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75340950"/>
                  </a:ext>
                </a:extLst>
              </a:tr>
              <a:tr h="978891">
                <a:tc>
                  <a:txBody>
                    <a:bodyPr/>
                    <a:lstStyle/>
                    <a:p>
                      <a:r>
                        <a:rPr lang="en-AU" sz="2700" b="1" dirty="0"/>
                        <a:t>1 day per fortnight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24 days per year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Approximately 4 weeks of no pay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$1100 x 4 = </a:t>
                      </a:r>
                      <a:r>
                        <a:rPr lang="en-AU" sz="2700" b="1" dirty="0"/>
                        <a:t>$4400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25230529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r>
                        <a:rPr lang="en-AU" sz="2700" b="1" dirty="0"/>
                        <a:t>1 day per week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48 days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Over</a:t>
                      </a:r>
                      <a:r>
                        <a:rPr lang="en-AU" sz="2700" baseline="0" dirty="0"/>
                        <a:t> 9</a:t>
                      </a:r>
                      <a:r>
                        <a:rPr lang="en-AU" sz="2700" dirty="0"/>
                        <a:t> weeks of n</a:t>
                      </a:r>
                      <a:r>
                        <a:rPr lang="en-AU" sz="2700" baseline="0" dirty="0"/>
                        <a:t>o pay</a:t>
                      </a:r>
                      <a:endParaRPr lang="en-AU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$1100 x 9 = </a:t>
                      </a:r>
                      <a:r>
                        <a:rPr lang="en-AU" sz="2700" b="1" dirty="0"/>
                        <a:t>$9900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64592914"/>
                  </a:ext>
                </a:extLst>
              </a:tr>
              <a:tr h="978891">
                <a:tc>
                  <a:txBody>
                    <a:bodyPr/>
                    <a:lstStyle/>
                    <a:p>
                      <a:r>
                        <a:rPr lang="en-AU" sz="2700" b="1" dirty="0"/>
                        <a:t>2 days</a:t>
                      </a:r>
                      <a:r>
                        <a:rPr lang="en-AU" sz="2700" b="1" baseline="0" dirty="0"/>
                        <a:t> per week</a:t>
                      </a:r>
                      <a:endParaRPr lang="en-AU" sz="2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baseline="0" dirty="0"/>
                        <a:t>96 days</a:t>
                      </a:r>
                      <a:endParaRPr lang="en-AU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19 weeks per year of no pay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$1100 x 19 = </a:t>
                      </a:r>
                      <a:r>
                        <a:rPr lang="en-AU" sz="2700" b="1" dirty="0"/>
                        <a:t>$20900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16244492"/>
                  </a:ext>
                </a:extLst>
              </a:tr>
              <a:tr h="1268241">
                <a:tc>
                  <a:txBody>
                    <a:bodyPr/>
                    <a:lstStyle/>
                    <a:p>
                      <a:r>
                        <a:rPr lang="en-AU" sz="2700" b="1" dirty="0"/>
                        <a:t>3 days per week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144 days per year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dirty="0"/>
                        <a:t>Over</a:t>
                      </a:r>
                      <a:r>
                        <a:rPr lang="en-AU" sz="2700" baseline="0" dirty="0"/>
                        <a:t> 28</a:t>
                      </a:r>
                      <a:r>
                        <a:rPr lang="en-AU" sz="2700" dirty="0"/>
                        <a:t> weeks per year of no</a:t>
                      </a:r>
                      <a:r>
                        <a:rPr lang="en-AU" sz="2700" baseline="0" dirty="0"/>
                        <a:t> pay</a:t>
                      </a:r>
                      <a:endParaRPr lang="en-AU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2700" baseline="0" dirty="0"/>
                        <a:t>$1100 x 28 = </a:t>
                      </a:r>
                      <a:r>
                        <a:rPr lang="en-AU" sz="2700" b="1" baseline="0" dirty="0"/>
                        <a:t>$30800 </a:t>
                      </a:r>
                      <a:endParaRPr lang="en-AU" sz="27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2874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07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83FEF9-225E-4ABB-BF15-586F7EC5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92" y="302294"/>
            <a:ext cx="9460615" cy="646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83FEF9-225E-4ABB-BF15-586F7EC5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92" y="302294"/>
            <a:ext cx="9460615" cy="64614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B93D10-6F13-4DDE-8E2A-97B217943C68}"/>
              </a:ext>
            </a:extLst>
          </p:cNvPr>
          <p:cNvSpPr/>
          <p:nvPr/>
        </p:nvSpPr>
        <p:spPr>
          <a:xfrm>
            <a:off x="3132674" y="1788983"/>
            <a:ext cx="9492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time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20DEE-5DB9-4443-BACA-432E8F9B3AFC}"/>
              </a:ext>
            </a:extLst>
          </p:cNvPr>
          <p:cNvSpPr/>
          <p:nvPr/>
        </p:nvSpPr>
        <p:spPr>
          <a:xfrm>
            <a:off x="2107105" y="2312203"/>
            <a:ext cx="9108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hats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2BC809-CEB5-4B66-B183-048EA7D4B866}"/>
              </a:ext>
            </a:extLst>
          </p:cNvPr>
          <p:cNvSpPr/>
          <p:nvPr/>
        </p:nvSpPr>
        <p:spPr>
          <a:xfrm>
            <a:off x="7415820" y="2312203"/>
            <a:ext cx="21114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equipment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D045B-4088-4113-BC63-3649FDCBB5A3}"/>
              </a:ext>
            </a:extLst>
          </p:cNvPr>
          <p:cNvSpPr/>
          <p:nvPr/>
        </p:nvSpPr>
        <p:spPr>
          <a:xfrm>
            <a:off x="7838178" y="3381865"/>
            <a:ext cx="1269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neatly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03FF24-FE63-4032-8D41-620B4712398C}"/>
              </a:ext>
            </a:extLst>
          </p:cNvPr>
          <p:cNvSpPr/>
          <p:nvPr/>
        </p:nvSpPr>
        <p:spPr>
          <a:xfrm>
            <a:off x="6527802" y="3905085"/>
            <a:ext cx="19864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permission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323736-4D14-4621-8E3D-3815A359A417}"/>
              </a:ext>
            </a:extLst>
          </p:cNvPr>
          <p:cNvSpPr/>
          <p:nvPr/>
        </p:nvSpPr>
        <p:spPr>
          <a:xfrm>
            <a:off x="1541569" y="4428305"/>
            <a:ext cx="10759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quiet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765D0-4CAE-4983-8AF0-B3D4EC725E96}"/>
              </a:ext>
            </a:extLst>
          </p:cNvPr>
          <p:cNvSpPr/>
          <p:nvPr/>
        </p:nvSpPr>
        <p:spPr>
          <a:xfrm>
            <a:off x="6696102" y="4416272"/>
            <a:ext cx="1420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behind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DA8AFC-23FA-400E-8B8A-14788DEF9A6E}"/>
              </a:ext>
            </a:extLst>
          </p:cNvPr>
          <p:cNvSpPr/>
          <p:nvPr/>
        </p:nvSpPr>
        <p:spPr>
          <a:xfrm>
            <a:off x="5892852" y="4927459"/>
            <a:ext cx="1269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graffiti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13FA4A-831F-4F2C-B872-AB8E2F3DDD5C}"/>
              </a:ext>
            </a:extLst>
          </p:cNvPr>
          <p:cNvSpPr/>
          <p:nvPr/>
        </p:nvSpPr>
        <p:spPr>
          <a:xfrm>
            <a:off x="8937765" y="5472012"/>
            <a:ext cx="1047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diary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FB9514-A077-4A65-BFCE-8D526A75210C}"/>
              </a:ext>
            </a:extLst>
          </p:cNvPr>
          <p:cNvSpPr/>
          <p:nvPr/>
        </p:nvSpPr>
        <p:spPr>
          <a:xfrm>
            <a:off x="2931441" y="5995232"/>
            <a:ext cx="8835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pen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Create Meaningful SMART Goals - Launch Space">
            <a:extLst>
              <a:ext uri="{FF2B5EF4-FFF2-40B4-BE49-F238E27FC236}">
                <a16:creationId xmlns:a16="http://schemas.microsoft.com/office/drawing/2014/main" id="{A15E2FD8-C45C-4265-B874-E9E471EBB3A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4" y="553098"/>
            <a:ext cx="10360991" cy="48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4262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167E37-176F-4E90-9C1E-A6CB4FF4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SMART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2EE8DE-089A-4BBF-92C9-A7080F8FD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40" y="1950668"/>
            <a:ext cx="5819000" cy="4585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dirty="0"/>
              <a:t>You are going to set 3 goals for yourself for </a:t>
            </a:r>
            <a:r>
              <a:rPr lang="en-AU" sz="4000" b="1" dirty="0"/>
              <a:t>Term 4</a:t>
            </a:r>
          </a:p>
          <a:p>
            <a:pPr marL="0" indent="0">
              <a:buNone/>
            </a:pPr>
            <a:endParaRPr lang="en-AU" sz="4000" dirty="0"/>
          </a:p>
          <a:p>
            <a:pPr marL="514350" indent="-514350">
              <a:buAutoNum type="arabicParenR"/>
            </a:pPr>
            <a:r>
              <a:rPr lang="en-AU" sz="4000" dirty="0"/>
              <a:t>An academic goal</a:t>
            </a:r>
          </a:p>
          <a:p>
            <a:pPr marL="514350" indent="-514350">
              <a:buAutoNum type="arabicParenR"/>
            </a:pPr>
            <a:r>
              <a:rPr lang="en-AU" sz="4000" dirty="0"/>
              <a:t>A behaviour goal</a:t>
            </a:r>
          </a:p>
          <a:p>
            <a:pPr marL="514350" indent="-514350">
              <a:buAutoNum type="arabicParenR"/>
            </a:pPr>
            <a:r>
              <a:rPr lang="en-AU" sz="4000" dirty="0"/>
              <a:t>A personal goal</a:t>
            </a:r>
          </a:p>
          <a:p>
            <a:pPr marL="0" indent="0">
              <a:buNone/>
            </a:pPr>
            <a:endParaRPr lang="en-AU" sz="4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FA3A27-7DE3-4526-91A3-E750CF5CDD68}"/>
              </a:ext>
            </a:extLst>
          </p:cNvPr>
          <p:cNvSpPr/>
          <p:nvPr/>
        </p:nvSpPr>
        <p:spPr>
          <a:xfrm>
            <a:off x="7458479" y="3990829"/>
            <a:ext cx="4301918" cy="22814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you are finished, place the paper in the clear sleeve in your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diary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42975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Notebook Lesson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cherBinder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FFFF00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cherBinder" id="{15063A1F-468D-40E4-BAEB-B5140CF98EC8}" vid="{21485A77-DC27-4D10-BCDE-11B2AC05916D}"/>
    </a:ext>
  </a:extLst>
</a:theme>
</file>

<file path=ppt/theme/theme3.xml><?xml version="1.0" encoding="utf-8"?>
<a:theme xmlns:a="http://schemas.openxmlformats.org/drawingml/2006/main" name="ESHS Presentati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HS Presentation Theme" id="{9B92D714-83E1-435D-A4DF-99CD9BB0F9A5}" vid="{EBBA0267-4BAA-4C0F-87A8-118B0870E802}"/>
    </a:ext>
  </a:extLst>
</a:theme>
</file>

<file path=ppt/theme/theme4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48b5b6dc-7f76-4a70-848f-047b65bf9b1a" xsi:nil="true"/>
    <Templates xmlns="48b5b6dc-7f76-4a70-848f-047b65bf9b1a" xsi:nil="true"/>
    <Has_Teacher_Only_SectionGroup xmlns="48b5b6dc-7f76-4a70-848f-047b65bf9b1a" xsi:nil="true"/>
    <TeamsChannelId xmlns="48b5b6dc-7f76-4a70-848f-047b65bf9b1a" xsi:nil="true"/>
    <Invited_Students xmlns="48b5b6dc-7f76-4a70-848f-047b65bf9b1a" xsi:nil="true"/>
    <Teachers xmlns="48b5b6dc-7f76-4a70-848f-047b65bf9b1a">
      <UserInfo>
        <DisplayName/>
        <AccountId xsi:nil="true"/>
        <AccountType/>
      </UserInfo>
    </Teachers>
    <Distribution_Groups xmlns="48b5b6dc-7f76-4a70-848f-047b65bf9b1a" xsi:nil="true"/>
    <Self_Registration_Enabled xmlns="48b5b6dc-7f76-4a70-848f-047b65bf9b1a" xsi:nil="true"/>
    <Teams_Channel_Section_Location xmlns="48b5b6dc-7f76-4a70-848f-047b65bf9b1a" xsi:nil="true"/>
    <CultureName xmlns="48b5b6dc-7f76-4a70-848f-047b65bf9b1a" xsi:nil="true"/>
    <LMS_Mappings xmlns="48b5b6dc-7f76-4a70-848f-047b65bf9b1a" xsi:nil="true"/>
    <NotebookType xmlns="48b5b6dc-7f76-4a70-848f-047b65bf9b1a" xsi:nil="true"/>
    <Students xmlns="48b5b6dc-7f76-4a70-848f-047b65bf9b1a">
      <UserInfo>
        <DisplayName/>
        <AccountId xsi:nil="true"/>
        <AccountType/>
      </UserInfo>
    </Students>
    <Student_Groups xmlns="48b5b6dc-7f76-4a70-848f-047b65bf9b1a">
      <UserInfo>
        <DisplayName/>
        <AccountId xsi:nil="true"/>
        <AccountType/>
      </UserInfo>
    </Student_Groups>
    <DefaultSectionNames xmlns="48b5b6dc-7f76-4a70-848f-047b65bf9b1a" xsi:nil="true"/>
    <AppVersion xmlns="48b5b6dc-7f76-4a70-848f-047b65bf9b1a" xsi:nil="true"/>
    <Owner xmlns="48b5b6dc-7f76-4a70-848f-047b65bf9b1a">
      <UserInfo>
        <DisplayName/>
        <AccountId xsi:nil="true"/>
        <AccountType/>
      </UserInfo>
    </Owner>
    <Math_Settings xmlns="48b5b6dc-7f76-4a70-848f-047b65bf9b1a" xsi:nil="true"/>
    <Is_Collaboration_Space_Locked xmlns="48b5b6dc-7f76-4a70-848f-047b65bf9b1a" xsi:nil="true"/>
    <Invited_Teachers xmlns="48b5b6dc-7f76-4a70-848f-047b65bf9b1a" xsi:nil="true"/>
    <IsNotebookLocked xmlns="48b5b6dc-7f76-4a70-848f-047b65bf9b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A799FDC015649A6C4B6E1EA3A948C" ma:contentTypeVersion="35" ma:contentTypeDescription="Create a new document." ma:contentTypeScope="" ma:versionID="1ef4d5921ef1470a913ffe64ccba0d16">
  <xsd:schema xmlns:xsd="http://www.w3.org/2001/XMLSchema" xmlns:xs="http://www.w3.org/2001/XMLSchema" xmlns:p="http://schemas.microsoft.com/office/2006/metadata/properties" xmlns:ns3="5518c6ae-2150-48ed-9838-05817eb40e29" xmlns:ns4="48b5b6dc-7f76-4a70-848f-047b65bf9b1a" targetNamespace="http://schemas.microsoft.com/office/2006/metadata/properties" ma:root="true" ma:fieldsID="890398e4c44c9069fe689be3880120cc" ns3:_="" ns4:_="">
    <xsd:import namespace="5518c6ae-2150-48ed-9838-05817eb40e29"/>
    <xsd:import namespace="48b5b6dc-7f76-4a70-848f-047b65bf9b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Location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8c6ae-2150-48ed-9838-05817eb40e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5b6dc-7f76-4a70-848f-047b65bf9b1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7" nillable="true" ma:displayName="Math Settings" ma:internalName="Math_Settings">
      <xsd:simpleType>
        <xsd:restriction base="dms:Text"/>
      </xsd:simple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87DD8D-4C97-458E-862B-F19E53DA72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6D06CF-3117-415E-985A-D72F5526E9B2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48b5b6dc-7f76-4a70-848f-047b65bf9b1a"/>
    <ds:schemaRef ds:uri="http://schemas.microsoft.com/office/infopath/2007/PartnerControls"/>
    <ds:schemaRef ds:uri="5518c6ae-2150-48ed-9838-05817eb40e2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E72750-EE07-4D4E-88A5-EB176F25D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8c6ae-2150-48ed-9838-05817eb40e29"/>
    <ds:schemaRef ds:uri="48b5b6dc-7f76-4a70-848f-047b65bf9b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LessonPlan</Template>
  <TotalTime>59</TotalTime>
  <Words>552</Words>
  <Application>Microsoft Office PowerPoint</Application>
  <PresentationFormat>Widescreen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Anonymous Pro</vt:lpstr>
      <vt:lpstr>Coming Soon</vt:lpstr>
      <vt:lpstr>Concert One</vt:lpstr>
      <vt:lpstr>Delius</vt:lpstr>
      <vt:lpstr>MS PGothic</vt:lpstr>
      <vt:lpstr>Nunito</vt:lpstr>
      <vt:lpstr>Roboto Condensed Light</vt:lpstr>
      <vt:lpstr>Roboto Mono</vt:lpstr>
      <vt:lpstr>Roboto Mono Medium</vt:lpstr>
      <vt:lpstr>Arial</vt:lpstr>
      <vt:lpstr>Arial Narrow</vt:lpstr>
      <vt:lpstr>Berlin Sans FB</vt:lpstr>
      <vt:lpstr>Calibri</vt:lpstr>
      <vt:lpstr>Calibri Light</vt:lpstr>
      <vt:lpstr>Century Gothic</vt:lpstr>
      <vt:lpstr>Courier New</vt:lpstr>
      <vt:lpstr>Source Sans Pro</vt:lpstr>
      <vt:lpstr>Wingdings</vt:lpstr>
      <vt:lpstr>Notebook Lesson by Slidesgo</vt:lpstr>
      <vt:lpstr>TeacherBinder</vt:lpstr>
      <vt:lpstr>ESHS Presentation Theme</vt:lpstr>
      <vt:lpstr>Office Theme</vt:lpstr>
      <vt:lpstr>PowerPoint Presentation</vt:lpstr>
      <vt:lpstr>Expectations at ESHS</vt:lpstr>
      <vt:lpstr>WHY?</vt:lpstr>
      <vt:lpstr>School Application: 1 or 2 days a week doesn’t seem much but… </vt:lpstr>
      <vt:lpstr>Future Application: Going to Work Median Australian Salary Wage is $57,200  Equals: $1100 per week in pay </vt:lpstr>
      <vt:lpstr>PowerPoint Presentation</vt:lpstr>
      <vt:lpstr>PowerPoint Presentation</vt:lpstr>
      <vt:lpstr>PowerPoint Presentation</vt:lpstr>
      <vt:lpstr>SMART Goals</vt:lpstr>
      <vt:lpstr>Smart Goal Ideas</vt:lpstr>
      <vt:lpstr>One Word Check-Out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WATKIN, Michelle (mwatk32)</dc:creator>
  <cp:lastModifiedBy>COROMANDEL, Leon (lxcor8)</cp:lastModifiedBy>
  <cp:revision>5</cp:revision>
  <dcterms:created xsi:type="dcterms:W3CDTF">2022-06-23T02:26:33Z</dcterms:created>
  <dcterms:modified xsi:type="dcterms:W3CDTF">2022-09-16T05:14:00Z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0x010100E21A799FDC015649A6C4B6E1EA3A948C</vt:lpwstr>
  </property>
</Properties>
</file>